
<file path=[Content_Types].xml><?xml version="1.0" encoding="utf-8"?>
<Types xmlns="http://schemas.openxmlformats.org/package/2006/content-types">
  <Default Extension="bin" ContentType="audio/unknown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143" r:id="rId2"/>
    <p:sldId id="3145" r:id="rId3"/>
    <p:sldId id="3147" r:id="rId4"/>
    <p:sldId id="3146" r:id="rId5"/>
    <p:sldId id="3148" r:id="rId6"/>
    <p:sldId id="276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51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29726-9077-4466-BAC5-2B77FCF00313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B5D3C-F1C7-49CA-BC32-5088AAF46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79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9357C-7185-491E-8C55-D681876ED18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787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F64BD-16C4-479D-B526-2641981ACB4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68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3E860-7589-3DA2-BA0C-02B2823605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BEEF11-67B6-29C8-1A1A-B4A1EF1704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C0222-2476-B7C3-3BB4-146193FA8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F8BDD-B37D-4EDC-B748-A00468D130EC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98595-701C-594C-404C-AA46A795F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83CB1-DBF6-4E87-7550-99AF26BEB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C142-C5AA-4AE9-81F1-6F566412B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9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B0BDA-241E-2F6B-D9A2-21F1EBB8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A1BF19-BB24-DB5F-B043-DC3A3B6699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7CDDA-0B72-B908-F60F-31A41912C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F8BDD-B37D-4EDC-B748-A00468D130EC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5DAC3-AE35-D4D9-BFF5-1356CBFC1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81412-FCFA-48D1-DB42-309F7900E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C142-C5AA-4AE9-81F1-6F566412B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78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03A3BD-C125-141A-6174-55C1466EEC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5C5F6B-34EB-853E-97E7-A1B2B81767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035ED-3AE3-0C7B-DC31-B48EDDC2A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F8BDD-B37D-4EDC-B748-A00468D130EC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EF4D7-4745-FE64-63A8-46F8F485B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819D7-AB06-274A-29F6-36AE4676E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C142-C5AA-4AE9-81F1-6F566412B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82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B7403195-7313-B5C3-8D04-1DBDCC352E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0"/>
            <a:ext cx="12204289" cy="6858000"/>
          </a:xfrm>
          <a:prstGeom prst="rect">
            <a:avLst/>
          </a:prstGeom>
          <a:blipFill dpi="0" rotWithShape="1">
            <a:blip r:embed="rId3">
              <a:alphaModFix/>
            </a:blip>
            <a:srcRect/>
            <a:tile tx="0" ty="0" sx="100000" sy="100000" flip="none" algn="tl"/>
          </a:blipFill>
          <a:effectLst>
            <a:glow>
              <a:schemeClr val="accent1"/>
            </a:glow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442F95D-E269-33DC-67A9-3D14BA99E2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C7C24F3-7CD3-BB73-9576-E61EC127B5A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1999" y="4972174"/>
            <a:ext cx="2539999" cy="1885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0001885-31C6-2E76-DC71-4A4427C4FCE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232206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56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762991"/>
            <a:ext cx="12192000" cy="76808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sz="1519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97" y="553108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91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4415816" y="983530"/>
            <a:ext cx="3360373" cy="336037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60"/>
          </a:p>
        </p:txBody>
      </p:sp>
      <p:pic>
        <p:nvPicPr>
          <p:cNvPr id="5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804" y="1518956"/>
            <a:ext cx="1092397" cy="242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96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CA3FB14-237E-1F41-969B-0FBB0CD5CB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41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B88C0-7ACF-FD6B-B962-24151110F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6CA49-8E4B-DE10-196C-C4F2E7336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46CFB-C6CA-CB78-A909-2E3AFA194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F8BDD-B37D-4EDC-B748-A00468D130EC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9797F-4E15-54EA-A575-A5292C269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A3FD5-DBCC-0A80-4FA1-0620FCB12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C142-C5AA-4AE9-81F1-6F566412B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36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56534-3790-1675-3A9B-F918167EA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E3E7E3-93D5-2D1E-60D9-DA12F5B6C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AF454-49E9-D33D-9535-26B5A54A9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F8BDD-B37D-4EDC-B748-A00468D130EC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5609E-BDA9-9651-4BEF-23825B121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75A64-8532-4498-F8FF-A19B21579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C142-C5AA-4AE9-81F1-6F566412B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199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16C9D-3C31-5679-1973-CE25832E7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B5E89-880C-1716-1D55-72804AB4AD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93652-3473-89DE-6279-A6A5A204E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5EBA9E-3BF0-292C-1889-8B1D8F1B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F8BDD-B37D-4EDC-B748-A00468D130EC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26CDA-7BE9-5F76-C64B-D8437284A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42EE83-B8DA-080B-EBF5-3804CF163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C142-C5AA-4AE9-81F1-6F566412B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277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2DDD0-10C3-787F-47C8-3C4BC4307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39AAAE-7556-E36F-1B70-A445AE3DD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E8D743-5907-6C50-FBD5-729624FD9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40E8D8-D80F-72C2-7174-B5A74A8928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308096-A24E-A9BD-8B95-AFD4A7686C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B3820D-B90A-7749-60F5-4E76BD3DB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F8BDD-B37D-4EDC-B748-A00468D130EC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38CAF9-2CB3-821B-0654-63E102281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E6E043-ECD0-4FFB-7A49-335C36259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C142-C5AA-4AE9-81F1-6F566412B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02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D6F82-8E36-BB0C-7B31-497C3FF7E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4CDC85-053D-3076-DEAE-B1A9102F8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F8BDD-B37D-4EDC-B748-A00468D130EC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2D5F04-4A10-B38A-9728-898A6A5BF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DADF13-6699-4B7A-D196-603B599BA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C142-C5AA-4AE9-81F1-6F566412B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53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C51258-E6D8-4431-7443-1EA8C466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F8BDD-B37D-4EDC-B748-A00468D130EC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DEC13C-EF92-49EB-0B44-5FAB96934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98AC4-EC74-1191-40B0-84147B9C7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C142-C5AA-4AE9-81F1-6F566412B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9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2BBCE-84CD-C403-5CFF-0126DD942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805F4-46F9-C1F0-1308-F46D51C10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EB01C7-3A1B-0585-D973-10ADBDFEF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47F8ED-C0D5-72E3-90BC-1C3AB0143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F8BDD-B37D-4EDC-B748-A00468D130EC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947D6C-43B3-D4F4-3671-918A0361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BF77A-EE73-F0C5-61E2-4D5F353B7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C142-C5AA-4AE9-81F1-6F566412B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9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F3761-F242-866A-8251-B245829C1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DF24F2-F074-FBB1-4EB4-3153783C04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A2C8EA-CAA0-984F-DDB1-3041F2855E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A280D9-F26D-AC88-95EC-E04F6892F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F8BDD-B37D-4EDC-B748-A00468D130EC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162D3B-F432-0BC0-3BBF-52BD25824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24923E-F9E8-ED7D-5AFD-BABBC78FB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C142-C5AA-4AE9-81F1-6F566412B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59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06D517-74E7-3A0F-721F-5FDD8B007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EAD42-319E-5D52-68FE-29639391D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FE648-900C-EBE5-8458-E7617DDB00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F8BDD-B37D-4EDC-B748-A00468D130EC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6B46D-8236-6ECA-33F8-9502A38A2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C3272-FCD5-9A66-B176-A8BEA05B32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4C142-C5AA-4AE9-81F1-6F566412B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44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BADA63-2B4F-4D09-BBEE-37DF7537E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" y="0"/>
            <a:ext cx="12190609" cy="6858000"/>
          </a:xfrm>
          <a:prstGeom prst="rect">
            <a:avLst/>
          </a:prstGeom>
        </p:spPr>
      </p:pic>
      <p:pic>
        <p:nvPicPr>
          <p:cNvPr id="7" name="Picture 4" descr="السلام عليكم ورحمة الله وبركاته - Ejabat.co">
            <a:extLst>
              <a:ext uri="{FF2B5EF4-FFF2-40B4-BE49-F238E27FC236}">
                <a16:creationId xmlns:a16="http://schemas.microsoft.com/office/drawing/2014/main" id="{5A42BB46-6F9F-4324-8DD9-AF764DE76F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18" y="183355"/>
            <a:ext cx="11864764" cy="649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01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F213563-F052-3B71-1323-CF7DD70CF0E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1DCFD0DA-78E4-E7FB-AB72-229DFFA3B35C}"/>
              </a:ext>
            </a:extLst>
          </p:cNvPr>
          <p:cNvSpPr/>
          <p:nvPr/>
        </p:nvSpPr>
        <p:spPr>
          <a:xfrm>
            <a:off x="35070" y="6208563"/>
            <a:ext cx="704232" cy="649436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  <a:cs typeface="PT Bold Heading" pitchFamily="2" charset="-78"/>
              </a:rPr>
              <a:t>17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40257B7C-58EA-6B3B-49D2-FED9FDA73B78}"/>
              </a:ext>
            </a:extLst>
          </p:cNvPr>
          <p:cNvSpPr/>
          <p:nvPr/>
        </p:nvSpPr>
        <p:spPr>
          <a:xfrm>
            <a:off x="1739900" y="127000"/>
            <a:ext cx="9220200" cy="705554"/>
          </a:xfrm>
          <a:prstGeom prst="roundRect">
            <a:avLst/>
          </a:prstGeom>
          <a:solidFill>
            <a:srgbClr val="F5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1DF315A8-D954-AC7D-6DCA-3AB0F766238B}"/>
              </a:ext>
            </a:extLst>
          </p:cNvPr>
          <p:cNvSpPr/>
          <p:nvPr/>
        </p:nvSpPr>
        <p:spPr>
          <a:xfrm rot="2520000">
            <a:off x="10851600" y="171083"/>
            <a:ext cx="699600" cy="490388"/>
          </a:xfrm>
          <a:prstGeom prst="ellipse">
            <a:avLst/>
          </a:prstGeom>
          <a:solidFill>
            <a:srgbClr val="F5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B15624A5-83F2-1E9B-60EE-6018413FFB69}"/>
              </a:ext>
            </a:extLst>
          </p:cNvPr>
          <p:cNvSpPr/>
          <p:nvPr/>
        </p:nvSpPr>
        <p:spPr>
          <a:xfrm>
            <a:off x="6433309" y="2549319"/>
            <a:ext cx="3430528" cy="8796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C00000"/>
                </a:solidFill>
              </a:rPr>
              <a:t>الراسبُ / الفاشلُ.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B1105C96-9AE4-FB16-6AFA-BA80E5206C51}"/>
              </a:ext>
            </a:extLst>
          </p:cNvPr>
          <p:cNvSpPr/>
          <p:nvPr/>
        </p:nvSpPr>
        <p:spPr>
          <a:xfrm>
            <a:off x="565909" y="2556262"/>
            <a:ext cx="3430528" cy="914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7030A0"/>
                </a:solidFill>
              </a:rPr>
              <a:t>السَّلبِيُّ.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C41B587A-869D-DB81-53BA-96A15DE42813}"/>
              </a:ext>
            </a:extLst>
          </p:cNvPr>
          <p:cNvSpPr/>
          <p:nvPr/>
        </p:nvSpPr>
        <p:spPr>
          <a:xfrm>
            <a:off x="6433309" y="3766850"/>
            <a:ext cx="3430528" cy="8796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C00000"/>
                </a:solidFill>
              </a:rPr>
              <a:t>التَّشاؤمُ.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18DE8D75-EC66-1E90-2A78-D696EB23EEF5}"/>
              </a:ext>
            </a:extLst>
          </p:cNvPr>
          <p:cNvSpPr/>
          <p:nvPr/>
        </p:nvSpPr>
        <p:spPr>
          <a:xfrm>
            <a:off x="565909" y="3766850"/>
            <a:ext cx="3430528" cy="914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7030A0"/>
                </a:solidFill>
              </a:rPr>
              <a:t>عداوةٌ.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B6E8C66F-44CE-20C5-308A-61BC5B604B0F}"/>
              </a:ext>
            </a:extLst>
          </p:cNvPr>
          <p:cNvSpPr/>
          <p:nvPr/>
        </p:nvSpPr>
        <p:spPr>
          <a:xfrm>
            <a:off x="3965565" y="5255481"/>
            <a:ext cx="5869706" cy="8796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C00000"/>
                </a:solidFill>
              </a:rPr>
              <a:t>التفاؤلُ أفضلُ من التشاؤمِ.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F213563-F052-3B71-1323-CF7DD70CF0E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4F350D14-5B20-88EE-17D9-8FB612442E02}"/>
              </a:ext>
            </a:extLst>
          </p:cNvPr>
          <p:cNvSpPr/>
          <p:nvPr/>
        </p:nvSpPr>
        <p:spPr>
          <a:xfrm>
            <a:off x="0" y="6370068"/>
            <a:ext cx="715381" cy="487931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cs typeface="PT Bold Heading" pitchFamily="2" charset="-78"/>
              </a:rPr>
              <a:t>18</a:t>
            </a:r>
            <a:endParaRPr lang="en-US" b="1" dirty="0">
              <a:solidFill>
                <a:schemeClr val="tx1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40632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F213563-F052-3B71-1323-CF7DD70CF0E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2EE8993B-9086-AC6C-EFAE-13549B0A4B7E}"/>
              </a:ext>
            </a:extLst>
          </p:cNvPr>
          <p:cNvSpPr/>
          <p:nvPr/>
        </p:nvSpPr>
        <p:spPr>
          <a:xfrm>
            <a:off x="35070" y="6208563"/>
            <a:ext cx="704232" cy="649436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  <a:cs typeface="PT Bold Heading" pitchFamily="2" charset="-78"/>
              </a:rPr>
              <a:t>18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B5F272AA-BCB9-57E3-3DF6-61CFAFF48EC2}"/>
              </a:ext>
            </a:extLst>
          </p:cNvPr>
          <p:cNvSpPr/>
          <p:nvPr/>
        </p:nvSpPr>
        <p:spPr>
          <a:xfrm>
            <a:off x="1905000" y="5992663"/>
            <a:ext cx="9220200" cy="622300"/>
          </a:xfrm>
          <a:prstGeom prst="roundRect">
            <a:avLst/>
          </a:prstGeom>
          <a:solidFill>
            <a:srgbClr val="F5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27E7BE40-9196-C146-C686-69D421C22D5B}"/>
              </a:ext>
            </a:extLst>
          </p:cNvPr>
          <p:cNvSpPr/>
          <p:nvPr/>
        </p:nvSpPr>
        <p:spPr>
          <a:xfrm rot="2520000">
            <a:off x="11016700" y="5953492"/>
            <a:ext cx="699600" cy="490388"/>
          </a:xfrm>
          <a:prstGeom prst="ellipse">
            <a:avLst/>
          </a:prstGeom>
          <a:solidFill>
            <a:srgbClr val="F5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6A948C65-A6B1-84C7-1098-E2140100EAAD}"/>
              </a:ext>
            </a:extLst>
          </p:cNvPr>
          <p:cNvSpPr/>
          <p:nvPr/>
        </p:nvSpPr>
        <p:spPr>
          <a:xfrm>
            <a:off x="189736" y="3101484"/>
            <a:ext cx="3430528" cy="654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C00000"/>
                </a:solidFill>
              </a:rPr>
              <a:t>ثقةٌ بالنفسِ.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C3123B0-4CBF-CD59-2D39-A5D1447F1B7E}"/>
              </a:ext>
            </a:extLst>
          </p:cNvPr>
          <p:cNvSpPr/>
          <p:nvPr/>
        </p:nvSpPr>
        <p:spPr>
          <a:xfrm>
            <a:off x="35070" y="3809439"/>
            <a:ext cx="2505694" cy="6184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7030A0"/>
                </a:solidFill>
              </a:rPr>
              <a:t>حديثٌ إيجابيٌّ.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88CAFA77-A007-9A0B-BA08-53B97412ACA3}"/>
              </a:ext>
            </a:extLst>
          </p:cNvPr>
          <p:cNvSpPr/>
          <p:nvPr/>
        </p:nvSpPr>
        <p:spPr>
          <a:xfrm>
            <a:off x="1358136" y="4479069"/>
            <a:ext cx="3430528" cy="5408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C00000"/>
                </a:solidFill>
              </a:rPr>
              <a:t>تحملُ المسؤوليةِ.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B8113B9E-505F-BC85-7B6D-91F1835FF6C3}"/>
              </a:ext>
            </a:extLst>
          </p:cNvPr>
          <p:cNvSpPr/>
          <p:nvPr/>
        </p:nvSpPr>
        <p:spPr>
          <a:xfrm>
            <a:off x="278636" y="5044050"/>
            <a:ext cx="3430528" cy="56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7030A0"/>
                </a:solidFill>
              </a:rPr>
              <a:t>مهزوزُ الشخصيةِ.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F71D438E-6814-091B-0F75-0F32BB06A2E0}"/>
              </a:ext>
            </a:extLst>
          </p:cNvPr>
          <p:cNvSpPr/>
          <p:nvPr/>
        </p:nvSpPr>
        <p:spPr>
          <a:xfrm>
            <a:off x="401481" y="5668538"/>
            <a:ext cx="3430528" cy="5408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C00000"/>
                </a:solidFill>
              </a:rPr>
              <a:t>تقديرُ الذاتِ.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52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F213563-F052-3B71-1323-CF7DD70CF0E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B446DAEA-2D45-C945-6826-647EAD7694C8}"/>
              </a:ext>
            </a:extLst>
          </p:cNvPr>
          <p:cNvSpPr/>
          <p:nvPr/>
        </p:nvSpPr>
        <p:spPr>
          <a:xfrm>
            <a:off x="35070" y="6208563"/>
            <a:ext cx="704232" cy="649436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  <a:cs typeface="PT Bold Heading" pitchFamily="2" charset="-78"/>
              </a:rPr>
              <a:t>18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A3870793-91AF-E1C8-9AC1-375B95883559}"/>
              </a:ext>
            </a:extLst>
          </p:cNvPr>
          <p:cNvSpPr/>
          <p:nvPr/>
        </p:nvSpPr>
        <p:spPr>
          <a:xfrm>
            <a:off x="739302" y="38100"/>
            <a:ext cx="10398598" cy="482600"/>
          </a:xfrm>
          <a:prstGeom prst="roundRect">
            <a:avLst/>
          </a:prstGeom>
          <a:solidFill>
            <a:srgbClr val="F5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F1C098C-CECA-25B1-A12A-D203E2C40D7D}"/>
              </a:ext>
            </a:extLst>
          </p:cNvPr>
          <p:cNvSpPr/>
          <p:nvPr/>
        </p:nvSpPr>
        <p:spPr>
          <a:xfrm>
            <a:off x="55420" y="1068256"/>
            <a:ext cx="12081161" cy="11140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C00000"/>
                </a:solidFill>
              </a:rPr>
              <a:t>إن التفاؤل والثقة بالنفس لا يكفيان، لذا علينا أن نكتسب مهارات جديدة متنوعة مثل الاجتهاد في الدراسة وممارسة الرياضة وتعلم اللغات والقراءة والتعارف وغير ذلك. 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6660A6A2-4071-7338-53EF-AB218F0A2A27}"/>
              </a:ext>
            </a:extLst>
          </p:cNvPr>
          <p:cNvSpPr/>
          <p:nvPr/>
        </p:nvSpPr>
        <p:spPr>
          <a:xfrm>
            <a:off x="6815" y="3216316"/>
            <a:ext cx="12165670" cy="687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000" b="1" dirty="0">
                <a:solidFill>
                  <a:srgbClr val="7030A0"/>
                </a:solidFill>
              </a:rPr>
              <a:t>الانتباه في أثناء الحصة، وكتابة الواجبات، ومذاكرة الدروس أولاً بأول، وعدم إضاعة الوقت.</a:t>
            </a:r>
            <a:endParaRPr lang="en-US" sz="3000" b="1" dirty="0">
              <a:solidFill>
                <a:srgbClr val="7030A0"/>
              </a:solidFill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A618DA43-CE94-A089-D313-651B2D58265F}"/>
              </a:ext>
            </a:extLst>
          </p:cNvPr>
          <p:cNvSpPr/>
          <p:nvPr/>
        </p:nvSpPr>
        <p:spPr>
          <a:xfrm>
            <a:off x="42720" y="4336555"/>
            <a:ext cx="12081161" cy="7198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900" b="1" dirty="0">
                <a:solidFill>
                  <a:srgbClr val="C00000"/>
                </a:solidFill>
              </a:rPr>
              <a:t>تناول الطعام الصحي وباعتدال، وتجنب الوجبات السريعة والمشروبات الغازية، وممارسة الرياضة.</a:t>
            </a:r>
            <a:endParaRPr lang="en-US" sz="2900" b="1" dirty="0">
              <a:solidFill>
                <a:srgbClr val="C00000"/>
              </a:solidFill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6374E302-E78C-FEF1-A081-6071A899A29E}"/>
              </a:ext>
            </a:extLst>
          </p:cNvPr>
          <p:cNvSpPr/>
          <p:nvPr/>
        </p:nvSpPr>
        <p:spPr>
          <a:xfrm>
            <a:off x="25281" y="5434432"/>
            <a:ext cx="12050273" cy="707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000" b="1" dirty="0">
                <a:solidFill>
                  <a:srgbClr val="7030A0"/>
                </a:solidFill>
              </a:rPr>
              <a:t>تعلم القواعد الأساسية لها، وحفظ كلمات جديدة يومياً، والتدرب على التحدث والكتابة باستمرار.</a:t>
            </a:r>
            <a:endParaRPr lang="en-US" sz="3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15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F213563-F052-3B71-1323-CF7DD70CF0E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70017E30-F9F8-3DDD-648E-A8450141AF83}"/>
              </a:ext>
            </a:extLst>
          </p:cNvPr>
          <p:cNvSpPr/>
          <p:nvPr/>
        </p:nvSpPr>
        <p:spPr>
          <a:xfrm>
            <a:off x="0" y="6370068"/>
            <a:ext cx="715381" cy="487931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cs typeface="PT Bold Heading" pitchFamily="2" charset="-78"/>
              </a:rPr>
              <a:t>19</a:t>
            </a:r>
            <a:endParaRPr lang="en-US" b="1" dirty="0">
              <a:solidFill>
                <a:schemeClr val="tx1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15734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F213563-F052-3B71-1323-CF7DD70CF0E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3530390F-5631-5A8D-3156-A705E8E92F32}"/>
              </a:ext>
            </a:extLst>
          </p:cNvPr>
          <p:cNvSpPr/>
          <p:nvPr/>
        </p:nvSpPr>
        <p:spPr>
          <a:xfrm>
            <a:off x="35070" y="6208563"/>
            <a:ext cx="704232" cy="649436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  <a:cs typeface="PT Bold Heading" pitchFamily="2" charset="-78"/>
              </a:rPr>
              <a:t>19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80D2D305-9B52-CB62-A203-A8859FA3511B}"/>
              </a:ext>
            </a:extLst>
          </p:cNvPr>
          <p:cNvSpPr/>
          <p:nvPr/>
        </p:nvSpPr>
        <p:spPr>
          <a:xfrm>
            <a:off x="1968500" y="6065336"/>
            <a:ext cx="9220200" cy="622300"/>
          </a:xfrm>
          <a:prstGeom prst="roundRect">
            <a:avLst/>
          </a:prstGeom>
          <a:solidFill>
            <a:srgbClr val="F5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F87F1E19-39C9-376A-840D-74B41A9C43B1}"/>
              </a:ext>
            </a:extLst>
          </p:cNvPr>
          <p:cNvSpPr/>
          <p:nvPr/>
        </p:nvSpPr>
        <p:spPr>
          <a:xfrm rot="2520000">
            <a:off x="11131000" y="6052652"/>
            <a:ext cx="699600" cy="490388"/>
          </a:xfrm>
          <a:prstGeom prst="ellipse">
            <a:avLst/>
          </a:prstGeom>
          <a:solidFill>
            <a:srgbClr val="F5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B9466573-1EDA-952D-5B0A-AFF052AB670E}"/>
              </a:ext>
            </a:extLst>
          </p:cNvPr>
          <p:cNvSpPr/>
          <p:nvPr/>
        </p:nvSpPr>
        <p:spPr>
          <a:xfrm>
            <a:off x="35070" y="2509484"/>
            <a:ext cx="12081161" cy="14827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AE" sz="3200" b="1" dirty="0">
                <a:solidFill>
                  <a:srgbClr val="C00000"/>
                </a:solidFill>
              </a:rPr>
              <a:t>حتى يتمكن من تحقيق أهدافه وأحلامه، فالحياة قصيرة ولا يوجد هناك وقت عند الإنسان الناجح حتى يضيعه، 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D761FDBB-5399-6E96-E206-CD87E240166F}"/>
              </a:ext>
            </a:extLst>
          </p:cNvPr>
          <p:cNvSpPr/>
          <p:nvPr/>
        </p:nvSpPr>
        <p:spPr>
          <a:xfrm>
            <a:off x="15368" y="4546532"/>
            <a:ext cx="12095832" cy="14728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000" b="1" dirty="0">
                <a:solidFill>
                  <a:srgbClr val="7030A0"/>
                </a:solidFill>
              </a:rPr>
              <a:t>الثقة بالنفس، وبناء المهارات، والمحافظة على الصحة، وتحمل المسؤولية، والالتزام بالقيم والمبادئ، وتقدير الذات، والأخذ بالأسباب، وتحديد الأهداف منذ الصغر.</a:t>
            </a:r>
            <a:endParaRPr lang="en-US" sz="3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7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F213563-F052-3B71-1323-CF7DD70CF0E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8C5A2F2C-9C9D-6F34-459C-4B26783E4DB4}"/>
              </a:ext>
            </a:extLst>
          </p:cNvPr>
          <p:cNvSpPr/>
          <p:nvPr/>
        </p:nvSpPr>
        <p:spPr>
          <a:xfrm>
            <a:off x="35070" y="6208563"/>
            <a:ext cx="704232" cy="649436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  <a:cs typeface="PT Bold Heading" pitchFamily="2" charset="-78"/>
              </a:rPr>
              <a:t>19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171CA989-9FEB-4823-96FA-D1CE526175D1}"/>
              </a:ext>
            </a:extLst>
          </p:cNvPr>
          <p:cNvSpPr/>
          <p:nvPr/>
        </p:nvSpPr>
        <p:spPr>
          <a:xfrm>
            <a:off x="1104900" y="163363"/>
            <a:ext cx="10350500" cy="179537"/>
          </a:xfrm>
          <a:prstGeom prst="roundRect">
            <a:avLst/>
          </a:prstGeom>
          <a:solidFill>
            <a:srgbClr val="F5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7534C46C-4051-B5FF-FC61-CE0CAF47F02F}"/>
              </a:ext>
            </a:extLst>
          </p:cNvPr>
          <p:cNvSpPr/>
          <p:nvPr/>
        </p:nvSpPr>
        <p:spPr>
          <a:xfrm>
            <a:off x="387186" y="506262"/>
            <a:ext cx="3465694" cy="78581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AE" sz="3200" b="1" dirty="0">
                <a:solidFill>
                  <a:srgbClr val="FFFF00"/>
                </a:solidFill>
              </a:rPr>
              <a:t>نشاط صفي / أو واجب</a:t>
            </a:r>
            <a:endParaRPr lang="ar-SA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12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F213563-F052-3B71-1323-CF7DD70CF0E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B5714910-BDF5-4561-1F7B-D970FDF4CA5A}"/>
              </a:ext>
            </a:extLst>
          </p:cNvPr>
          <p:cNvSpPr/>
          <p:nvPr/>
        </p:nvSpPr>
        <p:spPr>
          <a:xfrm>
            <a:off x="0" y="6370068"/>
            <a:ext cx="715381" cy="487931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cs typeface="PT Bold Heading" pitchFamily="2" charset="-78"/>
              </a:rPr>
              <a:t>20</a:t>
            </a:r>
            <a:endParaRPr lang="en-US" b="1" dirty="0">
              <a:solidFill>
                <a:schemeClr val="tx1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51878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F213563-F052-3B71-1323-CF7DD70CF0E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CEFDCCDD-24C6-15AF-C37F-6D7114AB6785}"/>
              </a:ext>
            </a:extLst>
          </p:cNvPr>
          <p:cNvSpPr/>
          <p:nvPr/>
        </p:nvSpPr>
        <p:spPr>
          <a:xfrm>
            <a:off x="35070" y="6208563"/>
            <a:ext cx="704232" cy="649436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  <a:cs typeface="PT Bold Heading" pitchFamily="2" charset="-78"/>
              </a:rPr>
              <a:t>20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1B1FADC3-C5CC-9A79-D343-47BBF24D80A7}"/>
              </a:ext>
            </a:extLst>
          </p:cNvPr>
          <p:cNvSpPr/>
          <p:nvPr/>
        </p:nvSpPr>
        <p:spPr>
          <a:xfrm>
            <a:off x="915340" y="204281"/>
            <a:ext cx="1636545" cy="836712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rgbClr val="FF0000"/>
                </a:solidFill>
                <a:cs typeface="PT Bold Heading" pitchFamily="2" charset="-78"/>
              </a:rPr>
              <a:t>واجب</a:t>
            </a:r>
            <a:endParaRPr lang="en-US" sz="32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DE3A0C76-FC2C-FE80-94DE-BB26E47FDD93}"/>
              </a:ext>
            </a:extLst>
          </p:cNvPr>
          <p:cNvSpPr/>
          <p:nvPr/>
        </p:nvSpPr>
        <p:spPr>
          <a:xfrm>
            <a:off x="246743" y="1124744"/>
            <a:ext cx="4267199" cy="83671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D6A17F11-5BBD-7D3D-4081-2DC64BAA9233}"/>
              </a:ext>
            </a:extLst>
          </p:cNvPr>
          <p:cNvCxnSpPr/>
          <p:nvPr/>
        </p:nvCxnSpPr>
        <p:spPr>
          <a:xfrm flipH="1">
            <a:off x="2560395" y="2702485"/>
            <a:ext cx="5827687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مستطيل 8">
            <a:extLst>
              <a:ext uri="{FF2B5EF4-FFF2-40B4-BE49-F238E27FC236}">
                <a16:creationId xmlns:a16="http://schemas.microsoft.com/office/drawing/2014/main" id="{00849BEA-6F2D-E65C-A9BE-30D1469A322E}"/>
              </a:ext>
            </a:extLst>
          </p:cNvPr>
          <p:cNvSpPr/>
          <p:nvPr/>
        </p:nvSpPr>
        <p:spPr>
          <a:xfrm>
            <a:off x="915340" y="2938045"/>
            <a:ext cx="10743194" cy="371567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75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B74A4928-9145-2F1C-08FB-CA064A7E298A}"/>
              </a:ext>
            </a:extLst>
          </p:cNvPr>
          <p:cNvSpPr/>
          <p:nvPr/>
        </p:nvSpPr>
        <p:spPr>
          <a:xfrm>
            <a:off x="314325" y="0"/>
            <a:ext cx="11420475" cy="60071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24B9388-8C07-7F75-C39C-C13FDDE8EB77}"/>
              </a:ext>
            </a:extLst>
          </p:cNvPr>
          <p:cNvSpPr/>
          <p:nvPr/>
        </p:nvSpPr>
        <p:spPr>
          <a:xfrm>
            <a:off x="5390854" y="237009"/>
            <a:ext cx="5871532" cy="8656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89CA798-AFC3-73D1-4C54-F05274C32F8A}"/>
              </a:ext>
            </a:extLst>
          </p:cNvPr>
          <p:cNvSpPr/>
          <p:nvPr/>
        </p:nvSpPr>
        <p:spPr>
          <a:xfrm>
            <a:off x="468184" y="228309"/>
            <a:ext cx="4908706" cy="8656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CD261EC-09AA-4279-3B0F-9CEE1996AB6A}"/>
              </a:ext>
            </a:extLst>
          </p:cNvPr>
          <p:cNvSpPr/>
          <p:nvPr/>
        </p:nvSpPr>
        <p:spPr>
          <a:xfrm>
            <a:off x="5371262" y="1132439"/>
            <a:ext cx="5871532" cy="64358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  <a:cs typeface="PT Bold Heading" pitchFamily="2" charset="-78"/>
              </a:rPr>
              <a:t>إمارة الفجيرة من أجمل إمارات الدولة</a:t>
            </a:r>
            <a:endParaRPr lang="en-US" sz="14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8343D31-7EFF-2F10-5959-9E503AAE4F7C}"/>
              </a:ext>
            </a:extLst>
          </p:cNvPr>
          <p:cNvSpPr/>
          <p:nvPr/>
        </p:nvSpPr>
        <p:spPr>
          <a:xfrm>
            <a:off x="448593" y="1123739"/>
            <a:ext cx="4908706" cy="64358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cs typeface="PT Bold Heading" pitchFamily="2" charset="-78"/>
              </a:rPr>
              <a:t>تشتهر بشواطئها ...</a:t>
            </a:r>
            <a:endParaRPr lang="en-US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FB40DA0-1963-FCA9-3D5E-69D27B3CEACF}"/>
              </a:ext>
            </a:extLst>
          </p:cNvPr>
          <p:cNvSpPr/>
          <p:nvPr/>
        </p:nvSpPr>
        <p:spPr>
          <a:xfrm>
            <a:off x="5371262" y="1792304"/>
            <a:ext cx="5871532" cy="6435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dirty="0">
                <a:solidFill>
                  <a:srgbClr val="FF0000"/>
                </a:solidFill>
                <a:cs typeface="PT Bold Heading" pitchFamily="2" charset="-78"/>
              </a:rPr>
              <a:t>أفضل وقت لزيارتها في فصل الشتاء</a:t>
            </a:r>
            <a:endParaRPr lang="en-US" sz="16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D52988D-C542-B156-F8D6-91D4F7B75A4B}"/>
              </a:ext>
            </a:extLst>
          </p:cNvPr>
          <p:cNvSpPr/>
          <p:nvPr/>
        </p:nvSpPr>
        <p:spPr>
          <a:xfrm>
            <a:off x="448593" y="1783604"/>
            <a:ext cx="4908706" cy="6435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rgbClr val="FF0000"/>
                </a:solidFill>
                <a:cs typeface="PT Bold Heading" pitchFamily="2" charset="-78"/>
              </a:rPr>
              <a:t>تختبئ في أحضان جبال</a:t>
            </a:r>
            <a:endParaRPr lang="en-US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A0D8418-140B-38AD-F508-7EBDD8C7A4E9}"/>
              </a:ext>
            </a:extLst>
          </p:cNvPr>
          <p:cNvSpPr/>
          <p:nvPr/>
        </p:nvSpPr>
        <p:spPr>
          <a:xfrm>
            <a:off x="5371262" y="2423041"/>
            <a:ext cx="5871532" cy="64358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cs typeface="PT Bold Heading" pitchFamily="2" charset="-78"/>
              </a:rPr>
              <a:t>الجو بديع .</a:t>
            </a:r>
            <a:endParaRPr lang="en-US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B00A3C9E-02DD-C1F6-56DE-422D1A50D215}"/>
              </a:ext>
            </a:extLst>
          </p:cNvPr>
          <p:cNvSpPr/>
          <p:nvPr/>
        </p:nvSpPr>
        <p:spPr>
          <a:xfrm>
            <a:off x="448593" y="2414341"/>
            <a:ext cx="4908706" cy="64358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cs typeface="PT Bold Heading" pitchFamily="2" charset="-78"/>
              </a:rPr>
              <a:t>تكثر فيها الرياضات ...</a:t>
            </a:r>
            <a:endParaRPr lang="en-US" sz="32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B9E5218D-8753-FDF3-BD86-6445C2EC14C5}"/>
              </a:ext>
            </a:extLst>
          </p:cNvPr>
          <p:cNvSpPr/>
          <p:nvPr/>
        </p:nvSpPr>
        <p:spPr>
          <a:xfrm>
            <a:off x="5371262" y="3116851"/>
            <a:ext cx="5871532" cy="6435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dirty="0">
                <a:solidFill>
                  <a:srgbClr val="FF0000"/>
                </a:solidFill>
                <a:cs typeface="PT Bold Heading" pitchFamily="2" charset="-78"/>
              </a:rPr>
              <a:t>الجلوس على مقعد خشبي راحة</a:t>
            </a:r>
            <a:endParaRPr lang="en-US" sz="16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EE62000-5CF6-20C4-6DA2-25CED0AC39C1}"/>
              </a:ext>
            </a:extLst>
          </p:cNvPr>
          <p:cNvSpPr/>
          <p:nvPr/>
        </p:nvSpPr>
        <p:spPr>
          <a:xfrm>
            <a:off x="448593" y="3108151"/>
            <a:ext cx="4908706" cy="6435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rgbClr val="FF0000"/>
                </a:solidFill>
                <a:cs typeface="PT Bold Heading" pitchFamily="2" charset="-78"/>
              </a:rPr>
              <a:t>يأتيها السياح</a:t>
            </a:r>
            <a:endParaRPr lang="en-US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E2AE6EA6-175D-4A39-32D2-3E53DD5CAA69}"/>
              </a:ext>
            </a:extLst>
          </p:cNvPr>
          <p:cNvSpPr/>
          <p:nvPr/>
        </p:nvSpPr>
        <p:spPr>
          <a:xfrm>
            <a:off x="5371262" y="3747588"/>
            <a:ext cx="5871532" cy="64358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600" dirty="0">
                <a:solidFill>
                  <a:schemeClr val="tx1"/>
                </a:solidFill>
                <a:cs typeface="PT Bold Heading" pitchFamily="2" charset="-78"/>
              </a:rPr>
              <a:t>الغرق في دفء الشتاء ذكرى لا تنسى </a:t>
            </a:r>
            <a:endParaRPr lang="en-US" sz="26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7ABE200A-EDF9-322A-39B9-B8C162D1051C}"/>
              </a:ext>
            </a:extLst>
          </p:cNvPr>
          <p:cNvSpPr/>
          <p:nvPr/>
        </p:nvSpPr>
        <p:spPr>
          <a:xfrm>
            <a:off x="448593" y="3738888"/>
            <a:ext cx="4908706" cy="64358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  <a:cs typeface="PT Bold Heading" pitchFamily="2" charset="-78"/>
              </a:rPr>
              <a:t>تتبادل فيه الشمس مع الغيم الحديث</a:t>
            </a:r>
            <a:endParaRPr lang="en-US" sz="14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026E1C82-CFFB-C41C-BB09-D8752D916014}"/>
              </a:ext>
            </a:extLst>
          </p:cNvPr>
          <p:cNvSpPr/>
          <p:nvPr/>
        </p:nvSpPr>
        <p:spPr>
          <a:xfrm>
            <a:off x="5371262" y="4441398"/>
            <a:ext cx="5871532" cy="6435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rgbClr val="FF0000"/>
                </a:solidFill>
                <a:cs typeface="PT Bold Heading" pitchFamily="2" charset="-78"/>
              </a:rPr>
              <a:t>ــــ</a:t>
            </a:r>
            <a:endParaRPr lang="en-US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69D582C7-988A-7A88-43E9-A4AF95E10656}"/>
              </a:ext>
            </a:extLst>
          </p:cNvPr>
          <p:cNvSpPr/>
          <p:nvPr/>
        </p:nvSpPr>
        <p:spPr>
          <a:xfrm>
            <a:off x="448593" y="4432698"/>
            <a:ext cx="4908706" cy="6435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dirty="0">
                <a:solidFill>
                  <a:srgbClr val="FF0000"/>
                </a:solidFill>
                <a:cs typeface="PT Bold Heading" pitchFamily="2" charset="-78"/>
              </a:rPr>
              <a:t>يضحك من حديثهما المطر</a:t>
            </a:r>
            <a:endParaRPr lang="en-US" sz="16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267D4AD1-6B1A-D527-71EB-809518D8E303}"/>
              </a:ext>
            </a:extLst>
          </p:cNvPr>
          <p:cNvSpPr/>
          <p:nvPr/>
        </p:nvSpPr>
        <p:spPr>
          <a:xfrm>
            <a:off x="5371262" y="5072135"/>
            <a:ext cx="5871532" cy="64358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cs typeface="PT Bold Heading" pitchFamily="2" charset="-78"/>
              </a:rPr>
              <a:t>ــــ</a:t>
            </a:r>
            <a:endParaRPr lang="en-US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66974BD4-43EC-7C8B-D552-C92CDBAE3E9B}"/>
              </a:ext>
            </a:extLst>
          </p:cNvPr>
          <p:cNvSpPr/>
          <p:nvPr/>
        </p:nvSpPr>
        <p:spPr>
          <a:xfrm>
            <a:off x="448593" y="5063435"/>
            <a:ext cx="4908706" cy="64358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cs typeface="PT Bold Heading" pitchFamily="2" charset="-78"/>
              </a:rPr>
              <a:t>لا تنسى.</a:t>
            </a:r>
            <a:endParaRPr lang="en-US" dirty="0">
              <a:solidFill>
                <a:schemeClr val="tx1"/>
              </a:solidFill>
              <a:cs typeface="PT Bold Heading" pitchFamily="2" charset="-78"/>
            </a:endParaRP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0952E231-974B-4B97-7D44-1F69757BE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" y="6007100"/>
            <a:ext cx="11420475" cy="850900"/>
          </a:xfrm>
          <a:prstGeom prst="rect">
            <a:avLst/>
          </a:prstGeom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11A6FD78-8523-A05D-40AE-2FEE5F5102C1}"/>
              </a:ext>
            </a:extLst>
          </p:cNvPr>
          <p:cNvSpPr/>
          <p:nvPr/>
        </p:nvSpPr>
        <p:spPr>
          <a:xfrm>
            <a:off x="314325" y="6023382"/>
            <a:ext cx="11420475" cy="8656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5780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30A12B5-54B2-49A1-BB13-4E6A1CBB1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928" y="4565360"/>
            <a:ext cx="5215196" cy="219785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1253A11-88CF-4B90-9E4A-170CAFDA2C95}"/>
              </a:ext>
            </a:extLst>
          </p:cNvPr>
          <p:cNvSpPr txBox="1">
            <a:spLocks/>
          </p:cNvSpPr>
          <p:nvPr/>
        </p:nvSpPr>
        <p:spPr>
          <a:xfrm>
            <a:off x="3362928" y="210901"/>
            <a:ext cx="5215196" cy="805099"/>
          </a:xfrm>
          <a:prstGeom prst="rect">
            <a:avLst/>
          </a:prstGeom>
          <a:solidFill>
            <a:srgbClr val="ED7D31"/>
          </a:solidFill>
        </p:spPr>
        <p:txBody>
          <a:bodyPr vert="horz" lIns="28932" tIns="14467" rIns="28932" bIns="14467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289322">
              <a:spcBef>
                <a:spcPts val="316"/>
              </a:spcBef>
              <a:buNone/>
              <a:defRPr/>
            </a:pPr>
            <a:r>
              <a:rPr lang="ar-AE" sz="4800" b="1" dirty="0">
                <a:solidFill>
                  <a:sysClr val="window" lastClr="FFFFFF"/>
                </a:solidFill>
                <a:latin typeface="Calibri" panose="020F0502020204030204"/>
                <a:cs typeface="(AH) Manal Black" pitchFamily="2" charset="-78"/>
              </a:rPr>
              <a:t>كشف الحضور و الغياب</a:t>
            </a:r>
            <a:endParaRPr lang="en-US" sz="4800" b="1" dirty="0">
              <a:solidFill>
                <a:sysClr val="window" lastClr="FFFFFF"/>
              </a:solidFill>
              <a:latin typeface="Calibri" panose="020F0502020204030204"/>
              <a:cs typeface="(AH) Manal Black" pitchFamily="2" charset="-78"/>
            </a:endParaRPr>
          </a:p>
        </p:txBody>
      </p:sp>
      <p:pic>
        <p:nvPicPr>
          <p:cNvPr id="6" name="Picture 2" descr="نظام المدرسة المتكامل">
            <a:extLst>
              <a:ext uri="{FF2B5EF4-FFF2-40B4-BE49-F238E27FC236}">
                <a16:creationId xmlns:a16="http://schemas.microsoft.com/office/drawing/2014/main" id="{B19C2C06-4611-4498-8637-03EE5AC1A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465" y="5065933"/>
            <a:ext cx="1031528" cy="108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7FC11C14-8841-4D69-AF39-0EA8FAD39C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9354"/>
          <a:stretch/>
        </p:blipFill>
        <p:spPr bwMode="auto">
          <a:xfrm>
            <a:off x="641007" y="5253502"/>
            <a:ext cx="1042027" cy="900251"/>
          </a:xfrm>
          <a:custGeom>
            <a:avLst/>
            <a:gdLst/>
            <a:ahLst/>
            <a:cxnLst/>
            <a:rect l="l" t="t" r="r" b="b"/>
            <a:pathLst>
              <a:path w="4942147" h="2621148">
                <a:moveTo>
                  <a:pt x="389783" y="0"/>
                </a:moveTo>
                <a:lnTo>
                  <a:pt x="4942147" y="0"/>
                </a:lnTo>
                <a:lnTo>
                  <a:pt x="4942147" y="21851"/>
                </a:lnTo>
                <a:lnTo>
                  <a:pt x="4550886" y="2621148"/>
                </a:lnTo>
                <a:lnTo>
                  <a:pt x="0" y="262114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850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F213563-F052-3B71-1323-CF7DD70CF0E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7A799D1-D32E-238D-E52D-410749E29C3D}"/>
              </a:ext>
            </a:extLst>
          </p:cNvPr>
          <p:cNvSpPr/>
          <p:nvPr/>
        </p:nvSpPr>
        <p:spPr>
          <a:xfrm>
            <a:off x="0" y="6370068"/>
            <a:ext cx="715381" cy="487931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cs typeface="PT Bold Heading" pitchFamily="2" charset="-78"/>
              </a:rPr>
              <a:t>21</a:t>
            </a:r>
            <a:endParaRPr lang="en-US" b="1" dirty="0">
              <a:solidFill>
                <a:schemeClr val="tx1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27694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F213563-F052-3B71-1323-CF7DD70CF0E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65795550-8E50-872E-99B2-9AB4D68E9475}"/>
              </a:ext>
            </a:extLst>
          </p:cNvPr>
          <p:cNvSpPr/>
          <p:nvPr/>
        </p:nvSpPr>
        <p:spPr>
          <a:xfrm>
            <a:off x="35070" y="6208563"/>
            <a:ext cx="704232" cy="649436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  <a:cs typeface="PT Bold Heading" pitchFamily="2" charset="-78"/>
              </a:rPr>
              <a:t>21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71B1F214-A0E1-AAB3-A105-B377C179C51F}"/>
              </a:ext>
            </a:extLst>
          </p:cNvPr>
          <p:cNvCxnSpPr/>
          <p:nvPr/>
        </p:nvCxnSpPr>
        <p:spPr>
          <a:xfrm flipH="1">
            <a:off x="7136999" y="2406936"/>
            <a:ext cx="39209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مستطيل 4">
            <a:extLst>
              <a:ext uri="{FF2B5EF4-FFF2-40B4-BE49-F238E27FC236}">
                <a16:creationId xmlns:a16="http://schemas.microsoft.com/office/drawing/2014/main" id="{AF7D4C32-2D90-0B4A-5AE4-DA70FDA5C76E}"/>
              </a:ext>
            </a:extLst>
          </p:cNvPr>
          <p:cNvSpPr/>
          <p:nvPr/>
        </p:nvSpPr>
        <p:spPr>
          <a:xfrm>
            <a:off x="6226629" y="1830872"/>
            <a:ext cx="706063" cy="57606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  <a:cs typeface="PT Bold Heading" pitchFamily="2" charset="-78"/>
            </a:endParaRPr>
          </a:p>
        </p:txBody>
      </p:sp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639F9873-ADD6-D7EA-0139-14AC9FE7552C}"/>
              </a:ext>
            </a:extLst>
          </p:cNvPr>
          <p:cNvCxnSpPr/>
          <p:nvPr/>
        </p:nvCxnSpPr>
        <p:spPr>
          <a:xfrm flipH="1">
            <a:off x="5093932" y="2399679"/>
            <a:ext cx="9386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مستطيل 6">
            <a:extLst>
              <a:ext uri="{FF2B5EF4-FFF2-40B4-BE49-F238E27FC236}">
                <a16:creationId xmlns:a16="http://schemas.microsoft.com/office/drawing/2014/main" id="{EFA92065-A9BF-11B8-B3DB-2CD3033831FB}"/>
              </a:ext>
            </a:extLst>
          </p:cNvPr>
          <p:cNvSpPr/>
          <p:nvPr/>
        </p:nvSpPr>
        <p:spPr>
          <a:xfrm>
            <a:off x="3430508" y="1823615"/>
            <a:ext cx="1469380" cy="57606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cs typeface="PT Bold Heading" pitchFamily="2" charset="-78"/>
            </a:endParaRPr>
          </a:p>
        </p:txBody>
      </p: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67EA2C6A-197D-1926-C561-F1BBEA89D199}"/>
              </a:ext>
            </a:extLst>
          </p:cNvPr>
          <p:cNvCxnSpPr/>
          <p:nvPr/>
        </p:nvCxnSpPr>
        <p:spPr>
          <a:xfrm flipH="1">
            <a:off x="1446895" y="2406936"/>
            <a:ext cx="16628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D3F02A53-C5B5-08B4-D2E3-EB15729575DD}"/>
              </a:ext>
            </a:extLst>
          </p:cNvPr>
          <p:cNvCxnSpPr/>
          <p:nvPr/>
        </p:nvCxnSpPr>
        <p:spPr>
          <a:xfrm flipH="1">
            <a:off x="10280475" y="2864136"/>
            <a:ext cx="10325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9DE76C33-2A7B-30A7-F59B-5A1F243A0022}"/>
              </a:ext>
            </a:extLst>
          </p:cNvPr>
          <p:cNvSpPr/>
          <p:nvPr/>
        </p:nvSpPr>
        <p:spPr>
          <a:xfrm>
            <a:off x="3614058" y="2955999"/>
            <a:ext cx="6622874" cy="674687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63C39F03-58BF-1128-A905-CCB13DF2A8CE}"/>
              </a:ext>
            </a:extLst>
          </p:cNvPr>
          <p:cNvSpPr/>
          <p:nvPr/>
        </p:nvSpPr>
        <p:spPr>
          <a:xfrm>
            <a:off x="774372" y="3732660"/>
            <a:ext cx="11159323" cy="30396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ar-AE" sz="3300" b="1" dirty="0">
                <a:solidFill>
                  <a:srgbClr val="00B050"/>
                </a:solidFill>
              </a:rPr>
              <a:t>الرجلُ العجوزُ </a:t>
            </a:r>
            <a:r>
              <a:rPr lang="ar-AE" sz="3300" b="1" dirty="0">
                <a:solidFill>
                  <a:srgbClr val="C00000"/>
                </a:solidFill>
              </a:rPr>
              <a:t>وأفرادُ أسرتهِ </a:t>
            </a:r>
            <a:r>
              <a:rPr lang="ar-AE" sz="3300" b="1" dirty="0">
                <a:solidFill>
                  <a:srgbClr val="7030A0"/>
                </a:solidFill>
              </a:rPr>
              <a:t>يشعرونَ</a:t>
            </a:r>
            <a:r>
              <a:rPr lang="ar-AE" sz="3300" b="1" dirty="0">
                <a:solidFill>
                  <a:srgbClr val="C00000"/>
                </a:solidFill>
              </a:rPr>
              <a:t> بالسعادةِ، </a:t>
            </a:r>
            <a:r>
              <a:rPr lang="ar-AE" sz="3300" b="1" dirty="0">
                <a:solidFill>
                  <a:srgbClr val="00B050"/>
                </a:solidFill>
              </a:rPr>
              <a:t>ففصلُ الربيعِ </a:t>
            </a:r>
            <a:r>
              <a:rPr lang="ar-AE" sz="3300" b="1" dirty="0">
                <a:solidFill>
                  <a:srgbClr val="C00000"/>
                </a:solidFill>
              </a:rPr>
              <a:t>قد </a:t>
            </a:r>
            <a:r>
              <a:rPr lang="ar-AE" sz="3300" b="1" dirty="0">
                <a:solidFill>
                  <a:srgbClr val="7030A0"/>
                </a:solidFill>
              </a:rPr>
              <a:t>أطلَّ</a:t>
            </a:r>
            <a:r>
              <a:rPr lang="ar-AE" sz="3300" b="1" dirty="0">
                <a:solidFill>
                  <a:srgbClr val="C00000"/>
                </a:solidFill>
              </a:rPr>
              <a:t> بهوائهِ الطَّلْقِ، ومناظرِهِ الخلابةِ، </a:t>
            </a:r>
            <a:r>
              <a:rPr lang="ar-AE" sz="3300" b="1" dirty="0">
                <a:solidFill>
                  <a:srgbClr val="00B050"/>
                </a:solidFill>
              </a:rPr>
              <a:t>وأزهارُ القَرَنْفُلِ </a:t>
            </a:r>
            <a:r>
              <a:rPr lang="ar-AE" sz="3300" b="1" dirty="0">
                <a:solidFill>
                  <a:srgbClr val="7030A0"/>
                </a:solidFill>
              </a:rPr>
              <a:t>تفتحتْ</a:t>
            </a:r>
            <a:r>
              <a:rPr lang="ar-AE" sz="3300" b="1" dirty="0">
                <a:solidFill>
                  <a:srgbClr val="C00000"/>
                </a:solidFill>
              </a:rPr>
              <a:t>، وملأتِ المكانَ برائحتِها الزكيةِ</a:t>
            </a:r>
          </a:p>
          <a:p>
            <a:pPr>
              <a:lnSpc>
                <a:spcPct val="150000"/>
              </a:lnSpc>
            </a:pPr>
            <a:r>
              <a:rPr lang="ar-AE" sz="3300" b="1" dirty="0">
                <a:solidFill>
                  <a:srgbClr val="C00000"/>
                </a:solidFill>
              </a:rPr>
              <a:t>والعصافيرُ تزقزقُ في كل مكانٍ، </a:t>
            </a:r>
            <a:r>
              <a:rPr lang="ar-AE" sz="3300" b="1" dirty="0">
                <a:solidFill>
                  <a:srgbClr val="00B050"/>
                </a:solidFill>
              </a:rPr>
              <a:t>والفندقُ</a:t>
            </a:r>
            <a:r>
              <a:rPr lang="ar-AE" sz="3300" b="1" dirty="0">
                <a:solidFill>
                  <a:srgbClr val="C00000"/>
                </a:solidFill>
              </a:rPr>
              <a:t> الذي يقيمونَ فيه </a:t>
            </a:r>
            <a:r>
              <a:rPr lang="ar-AE" sz="3300" b="1" dirty="0">
                <a:solidFill>
                  <a:srgbClr val="7030A0"/>
                </a:solidFill>
              </a:rPr>
              <a:t>امتلأَ</a:t>
            </a:r>
            <a:r>
              <a:rPr lang="ar-AE" sz="3300" b="1" dirty="0">
                <a:solidFill>
                  <a:srgbClr val="C00000"/>
                </a:solidFill>
              </a:rPr>
              <a:t> بالسائحينَ.</a:t>
            </a:r>
          </a:p>
          <a:p>
            <a:pPr>
              <a:lnSpc>
                <a:spcPct val="150000"/>
              </a:lnSpc>
            </a:pPr>
            <a:r>
              <a:rPr lang="ar-AE" sz="3300" b="1" dirty="0">
                <a:solidFill>
                  <a:srgbClr val="C00000"/>
                </a:solidFill>
              </a:rPr>
              <a:t> ما أجملَ فصلَ الربيعِ! إنه فصل تبتسمُ فيهِ الطبيعةُ للزائرينَ.</a:t>
            </a:r>
            <a:endParaRPr lang="en-US" sz="33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81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F213563-F052-3B71-1323-CF7DD70CF0E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D3510EDF-985C-AA78-08F3-9214A86DB34C}"/>
              </a:ext>
            </a:extLst>
          </p:cNvPr>
          <p:cNvSpPr/>
          <p:nvPr/>
        </p:nvSpPr>
        <p:spPr>
          <a:xfrm>
            <a:off x="35070" y="6208563"/>
            <a:ext cx="704232" cy="649436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  <a:cs typeface="PT Bold Heading" pitchFamily="2" charset="-78"/>
              </a:rPr>
              <a:t>21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BFCCBA4F-D9A1-DCA7-75A7-20580F5DBFD9}"/>
              </a:ext>
            </a:extLst>
          </p:cNvPr>
          <p:cNvSpPr/>
          <p:nvPr/>
        </p:nvSpPr>
        <p:spPr>
          <a:xfrm>
            <a:off x="8615462" y="1715179"/>
            <a:ext cx="2807077" cy="57167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C00000"/>
                </a:solidFill>
              </a:rPr>
              <a:t>اسماً ظاهراً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25121BE7-2B9C-F634-FE9A-864547B60FC3}"/>
              </a:ext>
            </a:extLst>
          </p:cNvPr>
          <p:cNvSpPr/>
          <p:nvPr/>
        </p:nvSpPr>
        <p:spPr>
          <a:xfrm>
            <a:off x="876300" y="1715179"/>
            <a:ext cx="7612539" cy="57167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ركَّزَ </a:t>
            </a:r>
            <a:r>
              <a:rPr lang="ar-AE" sz="3200" b="1" dirty="0">
                <a:solidFill>
                  <a:srgbClr val="C00000"/>
                </a:solidFill>
              </a:rPr>
              <a:t>الطالبُ</a:t>
            </a:r>
            <a:r>
              <a:rPr lang="ar-AE" sz="3200" b="1" dirty="0">
                <a:solidFill>
                  <a:schemeClr val="tx1"/>
                </a:solidFill>
              </a:rPr>
              <a:t> على أهدافهِ.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770CDBAA-3D52-0BDB-D989-32AC9A09D0E5}"/>
              </a:ext>
            </a:extLst>
          </p:cNvPr>
          <p:cNvSpPr/>
          <p:nvPr/>
        </p:nvSpPr>
        <p:spPr>
          <a:xfrm>
            <a:off x="8620877" y="2353528"/>
            <a:ext cx="2810485" cy="5678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000" b="1" dirty="0">
                <a:solidFill>
                  <a:srgbClr val="7030A0"/>
                </a:solidFill>
              </a:rPr>
              <a:t>ضميراً مستتراً</a:t>
            </a:r>
            <a:endParaRPr lang="en-US" sz="3000" b="1" dirty="0">
              <a:solidFill>
                <a:srgbClr val="7030A0"/>
              </a:solidFill>
            </a:endParaRPr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96BBE369-7688-5D1B-D72D-599744CEA083}"/>
              </a:ext>
            </a:extLst>
          </p:cNvPr>
          <p:cNvSpPr/>
          <p:nvPr/>
        </p:nvSpPr>
        <p:spPr>
          <a:xfrm>
            <a:off x="875881" y="2353528"/>
            <a:ext cx="7621781" cy="5678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000" b="1" dirty="0">
                <a:solidFill>
                  <a:schemeClr val="tx1"/>
                </a:solidFill>
              </a:rPr>
              <a:t>الجنديُّ يدافع عن وطنه.   (</a:t>
            </a:r>
            <a:r>
              <a:rPr lang="ar-AE" sz="3000" b="1" dirty="0">
                <a:solidFill>
                  <a:srgbClr val="C00000"/>
                </a:solidFill>
              </a:rPr>
              <a:t>هو</a:t>
            </a:r>
            <a:r>
              <a:rPr lang="ar-AE" sz="3000" b="1" dirty="0">
                <a:solidFill>
                  <a:schemeClr val="tx1"/>
                </a:solidFill>
              </a:rPr>
              <a:t>)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6E7289F0-0592-2D47-EDF0-2DDD4A101466}"/>
              </a:ext>
            </a:extLst>
          </p:cNvPr>
          <p:cNvSpPr/>
          <p:nvPr/>
        </p:nvSpPr>
        <p:spPr>
          <a:xfrm>
            <a:off x="8615462" y="3013731"/>
            <a:ext cx="2807077" cy="57167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C00000"/>
                </a:solidFill>
              </a:rPr>
              <a:t>تاء الفاعل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7" name="مستطيل: زوايا مستديرة 36">
            <a:extLst>
              <a:ext uri="{FF2B5EF4-FFF2-40B4-BE49-F238E27FC236}">
                <a16:creationId xmlns:a16="http://schemas.microsoft.com/office/drawing/2014/main" id="{328FDB0C-FA2A-EBFB-2E3D-1AA005810BA4}"/>
              </a:ext>
            </a:extLst>
          </p:cNvPr>
          <p:cNvSpPr/>
          <p:nvPr/>
        </p:nvSpPr>
        <p:spPr>
          <a:xfrm>
            <a:off x="876300" y="3013731"/>
            <a:ext cx="7612539" cy="57167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حفظ</a:t>
            </a:r>
            <a:r>
              <a:rPr lang="ar-AE" sz="3200" b="1" dirty="0">
                <a:solidFill>
                  <a:srgbClr val="C00000"/>
                </a:solidFill>
              </a:rPr>
              <a:t>ت</a:t>
            </a:r>
            <a:r>
              <a:rPr lang="ar-AE" sz="3200" b="1" dirty="0">
                <a:solidFill>
                  <a:schemeClr val="tx1"/>
                </a:solidFill>
              </a:rPr>
              <a:t>ُ أنشودةً عن الوطنِ.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2" name="مستطيل: زوايا مستديرة 41">
            <a:extLst>
              <a:ext uri="{FF2B5EF4-FFF2-40B4-BE49-F238E27FC236}">
                <a16:creationId xmlns:a16="http://schemas.microsoft.com/office/drawing/2014/main" id="{65AD8B78-85A2-0B6A-BBBA-647EE8C48E82}"/>
              </a:ext>
            </a:extLst>
          </p:cNvPr>
          <p:cNvSpPr/>
          <p:nvPr/>
        </p:nvSpPr>
        <p:spPr>
          <a:xfrm>
            <a:off x="8620877" y="3652080"/>
            <a:ext cx="2810485" cy="5678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000" b="1" dirty="0">
                <a:solidFill>
                  <a:srgbClr val="7030A0"/>
                </a:solidFill>
              </a:rPr>
              <a:t>واو الجماعة</a:t>
            </a:r>
            <a:endParaRPr lang="en-US" sz="3000" b="1" dirty="0">
              <a:solidFill>
                <a:srgbClr val="7030A0"/>
              </a:solidFill>
            </a:endParaRPr>
          </a:p>
        </p:txBody>
      </p:sp>
      <p:sp>
        <p:nvSpPr>
          <p:cNvPr id="46" name="مستطيل: زوايا مستديرة 45">
            <a:extLst>
              <a:ext uri="{FF2B5EF4-FFF2-40B4-BE49-F238E27FC236}">
                <a16:creationId xmlns:a16="http://schemas.microsoft.com/office/drawing/2014/main" id="{F39BBE6B-F127-EED2-3E37-B8DB9EC3E16C}"/>
              </a:ext>
            </a:extLst>
          </p:cNvPr>
          <p:cNvSpPr/>
          <p:nvPr/>
        </p:nvSpPr>
        <p:spPr>
          <a:xfrm>
            <a:off x="875881" y="3652080"/>
            <a:ext cx="7621781" cy="5678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000" b="1" dirty="0">
                <a:solidFill>
                  <a:schemeClr val="tx1"/>
                </a:solidFill>
              </a:rPr>
              <a:t>الطلابُ المجتهدونَ نجح</a:t>
            </a:r>
            <a:r>
              <a:rPr lang="ar-AE" sz="3000" b="1" dirty="0">
                <a:solidFill>
                  <a:srgbClr val="C00000"/>
                </a:solidFill>
              </a:rPr>
              <a:t>وا</a:t>
            </a:r>
            <a:r>
              <a:rPr lang="ar-AE" sz="3000" b="1" dirty="0">
                <a:solidFill>
                  <a:schemeClr val="tx1"/>
                </a:solidFill>
              </a:rPr>
              <a:t> في الامتحانِ.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50" name="مستطيل: زوايا مستديرة 49">
            <a:extLst>
              <a:ext uri="{FF2B5EF4-FFF2-40B4-BE49-F238E27FC236}">
                <a16:creationId xmlns:a16="http://schemas.microsoft.com/office/drawing/2014/main" id="{46783BB3-3870-C3A8-691B-8310D06ADB72}"/>
              </a:ext>
            </a:extLst>
          </p:cNvPr>
          <p:cNvSpPr/>
          <p:nvPr/>
        </p:nvSpPr>
        <p:spPr>
          <a:xfrm>
            <a:off x="8615462" y="4312283"/>
            <a:ext cx="2807077" cy="57167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C00000"/>
                </a:solidFill>
              </a:rPr>
              <a:t>ياء المخاطبة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53" name="مستطيل: زوايا مستديرة 52">
            <a:extLst>
              <a:ext uri="{FF2B5EF4-FFF2-40B4-BE49-F238E27FC236}">
                <a16:creationId xmlns:a16="http://schemas.microsoft.com/office/drawing/2014/main" id="{4BBB1DAF-FDE4-F0F7-5737-452DC3862C78}"/>
              </a:ext>
            </a:extLst>
          </p:cNvPr>
          <p:cNvSpPr/>
          <p:nvPr/>
        </p:nvSpPr>
        <p:spPr>
          <a:xfrm>
            <a:off x="876300" y="4312283"/>
            <a:ext cx="7612539" cy="57167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اكتب</a:t>
            </a:r>
            <a:r>
              <a:rPr lang="ar-AE" sz="3200" b="1" dirty="0">
                <a:solidFill>
                  <a:srgbClr val="C00000"/>
                </a:solidFill>
              </a:rPr>
              <a:t>ي</a:t>
            </a:r>
            <a:r>
              <a:rPr lang="ar-AE" sz="3200" b="1" dirty="0">
                <a:solidFill>
                  <a:schemeClr val="tx1"/>
                </a:solidFill>
              </a:rPr>
              <a:t> واجباتك أولاً بأول.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56" name="مستطيل: زوايا مستديرة 55">
            <a:extLst>
              <a:ext uri="{FF2B5EF4-FFF2-40B4-BE49-F238E27FC236}">
                <a16:creationId xmlns:a16="http://schemas.microsoft.com/office/drawing/2014/main" id="{674FE773-0532-6EE9-C769-9F0C23D29A25}"/>
              </a:ext>
            </a:extLst>
          </p:cNvPr>
          <p:cNvSpPr/>
          <p:nvPr/>
        </p:nvSpPr>
        <p:spPr>
          <a:xfrm>
            <a:off x="8620877" y="4950632"/>
            <a:ext cx="2810485" cy="5678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000" b="1" dirty="0">
                <a:solidFill>
                  <a:srgbClr val="7030A0"/>
                </a:solidFill>
              </a:rPr>
              <a:t>نون النسوة</a:t>
            </a:r>
            <a:endParaRPr lang="en-US" sz="3000" b="1" dirty="0">
              <a:solidFill>
                <a:srgbClr val="7030A0"/>
              </a:solidFill>
            </a:endParaRPr>
          </a:p>
        </p:txBody>
      </p:sp>
      <p:sp>
        <p:nvSpPr>
          <p:cNvPr id="58" name="مستطيل: زوايا مستديرة 57">
            <a:extLst>
              <a:ext uri="{FF2B5EF4-FFF2-40B4-BE49-F238E27FC236}">
                <a16:creationId xmlns:a16="http://schemas.microsoft.com/office/drawing/2014/main" id="{EFE9EC5B-BFDD-35BA-59CB-8EC49CDCF87F}"/>
              </a:ext>
            </a:extLst>
          </p:cNvPr>
          <p:cNvSpPr/>
          <p:nvPr/>
        </p:nvSpPr>
        <p:spPr>
          <a:xfrm>
            <a:off x="875881" y="4950632"/>
            <a:ext cx="7621781" cy="5678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000" b="1" dirty="0">
                <a:solidFill>
                  <a:schemeClr val="tx1"/>
                </a:solidFill>
              </a:rPr>
              <a:t>الأمهاتُ شارك</a:t>
            </a:r>
            <a:r>
              <a:rPr lang="ar-AE" sz="3000" b="1" dirty="0">
                <a:solidFill>
                  <a:srgbClr val="C00000"/>
                </a:solidFill>
              </a:rPr>
              <a:t>ن</a:t>
            </a:r>
            <a:r>
              <a:rPr lang="ar-AE" sz="3000" b="1" dirty="0">
                <a:solidFill>
                  <a:schemeClr val="tx1"/>
                </a:solidFill>
              </a:rPr>
              <a:t>َ أولادهنَّ فرحةَ النجاحِ.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60" name="مستطيل: زوايا مستديرة 59">
            <a:extLst>
              <a:ext uri="{FF2B5EF4-FFF2-40B4-BE49-F238E27FC236}">
                <a16:creationId xmlns:a16="http://schemas.microsoft.com/office/drawing/2014/main" id="{AA5A1A48-AB2B-07CD-70EF-77B8726E001A}"/>
              </a:ext>
            </a:extLst>
          </p:cNvPr>
          <p:cNvSpPr/>
          <p:nvPr/>
        </p:nvSpPr>
        <p:spPr>
          <a:xfrm>
            <a:off x="8615462" y="5610835"/>
            <a:ext cx="2807077" cy="57167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C00000"/>
                </a:solidFill>
              </a:rPr>
              <a:t>ألف الاثنين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61" name="مستطيل: زوايا مستديرة 60">
            <a:extLst>
              <a:ext uri="{FF2B5EF4-FFF2-40B4-BE49-F238E27FC236}">
                <a16:creationId xmlns:a16="http://schemas.microsoft.com/office/drawing/2014/main" id="{6AF0E109-8750-7C91-7F50-F36015DB859A}"/>
              </a:ext>
            </a:extLst>
          </p:cNvPr>
          <p:cNvSpPr/>
          <p:nvPr/>
        </p:nvSpPr>
        <p:spPr>
          <a:xfrm>
            <a:off x="876300" y="5610835"/>
            <a:ext cx="7612539" cy="57167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الطالبانِ حافظ</a:t>
            </a:r>
            <a:r>
              <a:rPr lang="ar-AE" sz="3200" b="1" dirty="0">
                <a:solidFill>
                  <a:srgbClr val="C00000"/>
                </a:solidFill>
              </a:rPr>
              <a:t>ا</a:t>
            </a:r>
            <a:r>
              <a:rPr lang="ar-AE" sz="3200" b="1" dirty="0">
                <a:solidFill>
                  <a:schemeClr val="tx1"/>
                </a:solidFill>
              </a:rPr>
              <a:t> على نظافة المكانِ.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56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20" grpId="0" animBg="1"/>
      <p:bldP spid="26" grpId="0" animBg="1"/>
      <p:bldP spid="32" grpId="0" animBg="1"/>
      <p:bldP spid="37" grpId="0" animBg="1"/>
      <p:bldP spid="42" grpId="0" animBg="1"/>
      <p:bldP spid="46" grpId="0" animBg="1"/>
      <p:bldP spid="50" grpId="0" animBg="1"/>
      <p:bldP spid="53" grpId="0" animBg="1"/>
      <p:bldP spid="56" grpId="0" animBg="1"/>
      <p:bldP spid="58" grpId="0" animBg="1"/>
      <p:bldP spid="60" grpId="0" animBg="1"/>
      <p:bldP spid="6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F213563-F052-3B71-1323-CF7DD70CF0E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2671D963-9755-BEEA-8FCF-447CEF6E2AF4}"/>
              </a:ext>
            </a:extLst>
          </p:cNvPr>
          <p:cNvSpPr/>
          <p:nvPr/>
        </p:nvSpPr>
        <p:spPr>
          <a:xfrm>
            <a:off x="0" y="6370068"/>
            <a:ext cx="715381" cy="487931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cs typeface="PT Bold Heading" pitchFamily="2" charset="-78"/>
              </a:rPr>
              <a:t>22</a:t>
            </a:r>
            <a:endParaRPr lang="en-US" b="1" dirty="0">
              <a:solidFill>
                <a:schemeClr val="tx1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10777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F213563-F052-3B71-1323-CF7DD70CF0E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1C0D3BE-FCCA-9929-5D02-305839A6EF5F}"/>
              </a:ext>
            </a:extLst>
          </p:cNvPr>
          <p:cNvSpPr/>
          <p:nvPr/>
        </p:nvSpPr>
        <p:spPr>
          <a:xfrm>
            <a:off x="35070" y="6208563"/>
            <a:ext cx="704232" cy="649436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  <a:cs typeface="PT Bold Heading" pitchFamily="2" charset="-78"/>
              </a:rPr>
              <a:t>22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B6D1E302-2841-125A-4C86-5DDB82AFF977}"/>
              </a:ext>
            </a:extLst>
          </p:cNvPr>
          <p:cNvSpPr/>
          <p:nvPr/>
        </p:nvSpPr>
        <p:spPr>
          <a:xfrm>
            <a:off x="8676027" y="1424902"/>
            <a:ext cx="1440160" cy="108012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4" name="وسيلة شرح مع سهم إلى الأسفل 4">
            <a:extLst>
              <a:ext uri="{FF2B5EF4-FFF2-40B4-BE49-F238E27FC236}">
                <a16:creationId xmlns:a16="http://schemas.microsoft.com/office/drawing/2014/main" id="{B9D821CE-F9BD-7BC8-BFCC-860093F3B64E}"/>
              </a:ext>
            </a:extLst>
          </p:cNvPr>
          <p:cNvSpPr/>
          <p:nvPr/>
        </p:nvSpPr>
        <p:spPr>
          <a:xfrm>
            <a:off x="232229" y="1654313"/>
            <a:ext cx="5588000" cy="2376264"/>
          </a:xfrm>
          <a:prstGeom prst="downArrowCallou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A486C7C-F082-E511-C003-39ED92996992}"/>
              </a:ext>
            </a:extLst>
          </p:cNvPr>
          <p:cNvSpPr/>
          <p:nvPr/>
        </p:nvSpPr>
        <p:spPr>
          <a:xfrm>
            <a:off x="774372" y="4499429"/>
            <a:ext cx="8268027" cy="173788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77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F213563-F052-3B71-1323-CF7DD70CF0E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E12C93C-3444-EF07-7269-A2F4E72A35DD}"/>
              </a:ext>
            </a:extLst>
          </p:cNvPr>
          <p:cNvSpPr/>
          <p:nvPr/>
        </p:nvSpPr>
        <p:spPr>
          <a:xfrm>
            <a:off x="35070" y="6208563"/>
            <a:ext cx="704232" cy="649436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  <a:cs typeface="PT Bold Heading" pitchFamily="2" charset="-78"/>
              </a:rPr>
              <a:t>22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186FD64A-0A1B-8C1E-7D8A-F00FC8230D9C}"/>
              </a:ext>
            </a:extLst>
          </p:cNvPr>
          <p:cNvSpPr/>
          <p:nvPr/>
        </p:nvSpPr>
        <p:spPr>
          <a:xfrm>
            <a:off x="1905000" y="6426199"/>
            <a:ext cx="9220200" cy="366563"/>
          </a:xfrm>
          <a:prstGeom prst="roundRect">
            <a:avLst/>
          </a:prstGeom>
          <a:solidFill>
            <a:srgbClr val="F5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EF27C615-FBEF-CBC5-0439-FF65323A4892}"/>
              </a:ext>
            </a:extLst>
          </p:cNvPr>
          <p:cNvSpPr/>
          <p:nvPr/>
        </p:nvSpPr>
        <p:spPr>
          <a:xfrm rot="2520000">
            <a:off x="11050614" y="6169646"/>
            <a:ext cx="733545" cy="490388"/>
          </a:xfrm>
          <a:prstGeom prst="ellipse">
            <a:avLst/>
          </a:prstGeom>
          <a:solidFill>
            <a:srgbClr val="F5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25ED354-11C6-528A-E756-8AC33379A62A}"/>
              </a:ext>
            </a:extLst>
          </p:cNvPr>
          <p:cNvSpPr/>
          <p:nvPr/>
        </p:nvSpPr>
        <p:spPr>
          <a:xfrm>
            <a:off x="6238867" y="4358482"/>
            <a:ext cx="5067761" cy="5925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C00000"/>
                </a:solidFill>
              </a:rPr>
              <a:t>يقرؤونَ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8F13C152-A8AA-078B-5CBC-ECEB1AA8A1AD}"/>
              </a:ext>
            </a:extLst>
          </p:cNvPr>
          <p:cNvSpPr/>
          <p:nvPr/>
        </p:nvSpPr>
        <p:spPr>
          <a:xfrm>
            <a:off x="6238866" y="4985023"/>
            <a:ext cx="5067761" cy="5925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000" b="1" dirty="0">
                <a:solidFill>
                  <a:srgbClr val="7030A0"/>
                </a:solidFill>
              </a:rPr>
              <a:t>مسؤولونَ</a:t>
            </a:r>
            <a:endParaRPr lang="en-US" sz="3000" b="1" dirty="0">
              <a:solidFill>
                <a:srgbClr val="7030A0"/>
              </a:solidFill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3B982371-3E55-2304-ADF5-803DB17FADA0}"/>
              </a:ext>
            </a:extLst>
          </p:cNvPr>
          <p:cNvSpPr/>
          <p:nvPr/>
        </p:nvSpPr>
        <p:spPr>
          <a:xfrm>
            <a:off x="6238865" y="5611564"/>
            <a:ext cx="5067761" cy="5925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C00000"/>
                </a:solidFill>
              </a:rPr>
              <a:t>يؤكدونَ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2ABCCB50-FB19-AACF-C57F-CF726BC50F67}"/>
              </a:ext>
            </a:extLst>
          </p:cNvPr>
          <p:cNvSpPr/>
          <p:nvPr/>
        </p:nvSpPr>
        <p:spPr>
          <a:xfrm rot="2520000">
            <a:off x="5697124" y="6163759"/>
            <a:ext cx="733544" cy="490388"/>
          </a:xfrm>
          <a:prstGeom prst="ellipse">
            <a:avLst/>
          </a:prstGeom>
          <a:solidFill>
            <a:srgbClr val="F5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79EE559D-9310-C6DF-D358-168E7393DAA1}"/>
              </a:ext>
            </a:extLst>
          </p:cNvPr>
          <p:cNvSpPr/>
          <p:nvPr/>
        </p:nvSpPr>
        <p:spPr>
          <a:xfrm>
            <a:off x="6238864" y="6238105"/>
            <a:ext cx="5067761" cy="5925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000" b="1" dirty="0">
                <a:solidFill>
                  <a:srgbClr val="7030A0"/>
                </a:solidFill>
              </a:rPr>
              <a:t>المؤمنُ</a:t>
            </a:r>
            <a:endParaRPr lang="en-US" sz="3000" b="1" dirty="0">
              <a:solidFill>
                <a:srgbClr val="7030A0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6592E846-D007-42B2-8B00-B98EB22694A7}"/>
              </a:ext>
            </a:extLst>
          </p:cNvPr>
          <p:cNvSpPr/>
          <p:nvPr/>
        </p:nvSpPr>
        <p:spPr>
          <a:xfrm>
            <a:off x="885375" y="4352594"/>
            <a:ext cx="5067762" cy="5925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C00000"/>
                </a:solidFill>
              </a:rPr>
              <a:t>يسألونَ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27D88671-0F5E-D1D0-385E-9DE98C615F3B}"/>
              </a:ext>
            </a:extLst>
          </p:cNvPr>
          <p:cNvSpPr/>
          <p:nvPr/>
        </p:nvSpPr>
        <p:spPr>
          <a:xfrm>
            <a:off x="885374" y="4979135"/>
            <a:ext cx="5067762" cy="5925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000" b="1" dirty="0">
                <a:solidFill>
                  <a:srgbClr val="7030A0"/>
                </a:solidFill>
              </a:rPr>
              <a:t>سألتَ</a:t>
            </a:r>
            <a:endParaRPr lang="en-US" sz="3000" b="1" dirty="0">
              <a:solidFill>
                <a:srgbClr val="7030A0"/>
              </a:solidFill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3F78EBD1-5EEE-A5D3-2A00-AE2DF17BF017}"/>
              </a:ext>
            </a:extLst>
          </p:cNvPr>
          <p:cNvSpPr/>
          <p:nvPr/>
        </p:nvSpPr>
        <p:spPr>
          <a:xfrm>
            <a:off x="885373" y="5605676"/>
            <a:ext cx="5067762" cy="5925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C00000"/>
                </a:solidFill>
              </a:rPr>
              <a:t>دأبتَ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948B0613-7A54-78A0-E089-6CFD767F745D}"/>
              </a:ext>
            </a:extLst>
          </p:cNvPr>
          <p:cNvSpPr/>
          <p:nvPr/>
        </p:nvSpPr>
        <p:spPr>
          <a:xfrm>
            <a:off x="885372" y="6232217"/>
            <a:ext cx="5067762" cy="5925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000" b="1" dirty="0">
                <a:solidFill>
                  <a:srgbClr val="7030A0"/>
                </a:solidFill>
              </a:rPr>
              <a:t>جرأةٌ</a:t>
            </a:r>
            <a:endParaRPr lang="en-US" sz="3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7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F213563-F052-3B71-1323-CF7DD70CF0E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3174D66-0271-0199-BCEC-CFA165B89708}"/>
              </a:ext>
            </a:extLst>
          </p:cNvPr>
          <p:cNvSpPr/>
          <p:nvPr/>
        </p:nvSpPr>
        <p:spPr>
          <a:xfrm>
            <a:off x="35070" y="6208563"/>
            <a:ext cx="704232" cy="649436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  <a:cs typeface="PT Bold Heading" pitchFamily="2" charset="-78"/>
              </a:rPr>
              <a:t>22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A26422A6-8F46-D6F5-FA6E-895C89F68AE9}"/>
              </a:ext>
            </a:extLst>
          </p:cNvPr>
          <p:cNvSpPr/>
          <p:nvPr/>
        </p:nvSpPr>
        <p:spPr>
          <a:xfrm>
            <a:off x="596900" y="177800"/>
            <a:ext cx="10337800" cy="622300"/>
          </a:xfrm>
          <a:prstGeom prst="roundRect">
            <a:avLst/>
          </a:prstGeom>
          <a:solidFill>
            <a:srgbClr val="F5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4EF751EA-51CC-3257-933E-13E5BA256555}"/>
              </a:ext>
            </a:extLst>
          </p:cNvPr>
          <p:cNvSpPr/>
          <p:nvPr/>
        </p:nvSpPr>
        <p:spPr>
          <a:xfrm>
            <a:off x="9206016" y="3116071"/>
            <a:ext cx="2600563" cy="86761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C00000"/>
                </a:solidFill>
              </a:rPr>
              <a:t>السُّؤَالُ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8595FC7A-8E70-2A5F-5881-AE14CA03A598}"/>
              </a:ext>
            </a:extLst>
          </p:cNvPr>
          <p:cNvSpPr/>
          <p:nvPr/>
        </p:nvSpPr>
        <p:spPr>
          <a:xfrm>
            <a:off x="6353052" y="3116071"/>
            <a:ext cx="2600563" cy="8676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000" b="1" dirty="0">
                <a:solidFill>
                  <a:srgbClr val="7030A0"/>
                </a:solidFill>
              </a:rPr>
              <a:t>الفأْسُ</a:t>
            </a:r>
            <a:endParaRPr lang="en-US" sz="3000" b="1" dirty="0">
              <a:solidFill>
                <a:srgbClr val="7030A0"/>
              </a:solidFill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A2DA753A-A644-1881-69F5-40A479D4F4F9}"/>
              </a:ext>
            </a:extLst>
          </p:cNvPr>
          <p:cNvSpPr/>
          <p:nvPr/>
        </p:nvSpPr>
        <p:spPr>
          <a:xfrm>
            <a:off x="3592266" y="3070524"/>
            <a:ext cx="2600563" cy="86761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C00000"/>
                </a:solidFill>
              </a:rPr>
              <a:t>التأخر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81C1C03-851A-B02A-7CF9-B08752C5C2D8}"/>
              </a:ext>
            </a:extLst>
          </p:cNvPr>
          <p:cNvSpPr/>
          <p:nvPr/>
        </p:nvSpPr>
        <p:spPr>
          <a:xfrm>
            <a:off x="739302" y="3070524"/>
            <a:ext cx="2600563" cy="8676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000" b="1" dirty="0">
                <a:solidFill>
                  <a:srgbClr val="7030A0"/>
                </a:solidFill>
              </a:rPr>
              <a:t>المؤْمنُ</a:t>
            </a:r>
            <a:endParaRPr lang="en-US" sz="3000" b="1" dirty="0">
              <a:solidFill>
                <a:srgbClr val="7030A0"/>
              </a:solidFill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0B00D8FA-1F3C-D115-57BE-3453BD61FC6B}"/>
              </a:ext>
            </a:extLst>
          </p:cNvPr>
          <p:cNvSpPr/>
          <p:nvPr/>
        </p:nvSpPr>
        <p:spPr>
          <a:xfrm>
            <a:off x="9206016" y="4484907"/>
            <a:ext cx="2600563" cy="86761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C00000"/>
                </a:solidFill>
              </a:rPr>
              <a:t>الزُّؤَامُ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DDFC30D0-4179-E443-CE50-990CB44E2996}"/>
              </a:ext>
            </a:extLst>
          </p:cNvPr>
          <p:cNvSpPr/>
          <p:nvPr/>
        </p:nvSpPr>
        <p:spPr>
          <a:xfrm>
            <a:off x="6353052" y="4484907"/>
            <a:ext cx="2600563" cy="8676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000" b="1" dirty="0">
                <a:solidFill>
                  <a:srgbClr val="7030A0"/>
                </a:solidFill>
              </a:rPr>
              <a:t>الكأْسُ</a:t>
            </a:r>
            <a:endParaRPr lang="en-US" sz="3000" b="1" dirty="0">
              <a:solidFill>
                <a:srgbClr val="7030A0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D637BE48-056D-7DB3-1F3D-87947D500BF7}"/>
              </a:ext>
            </a:extLst>
          </p:cNvPr>
          <p:cNvSpPr/>
          <p:nvPr/>
        </p:nvSpPr>
        <p:spPr>
          <a:xfrm>
            <a:off x="3592266" y="4439360"/>
            <a:ext cx="2600563" cy="86761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C00000"/>
                </a:solidFill>
              </a:rPr>
              <a:t>التأثر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C5340821-FDA5-1E56-1E21-C1D9D3A15C2F}"/>
              </a:ext>
            </a:extLst>
          </p:cNvPr>
          <p:cNvSpPr/>
          <p:nvPr/>
        </p:nvSpPr>
        <p:spPr>
          <a:xfrm>
            <a:off x="739302" y="4439360"/>
            <a:ext cx="2600563" cy="8676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000" b="1" dirty="0">
                <a:solidFill>
                  <a:srgbClr val="7030A0"/>
                </a:solidFill>
              </a:rPr>
              <a:t>اللؤْلؤُ</a:t>
            </a:r>
            <a:endParaRPr lang="en-US" sz="3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59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F213563-F052-3B71-1323-CF7DD70CF0E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3C74F36-9F0C-4E92-CB9B-BC924326AB60}"/>
              </a:ext>
            </a:extLst>
          </p:cNvPr>
          <p:cNvSpPr/>
          <p:nvPr/>
        </p:nvSpPr>
        <p:spPr>
          <a:xfrm>
            <a:off x="0" y="6370068"/>
            <a:ext cx="715381" cy="487931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cs typeface="PT Bold Heading" pitchFamily="2" charset="-78"/>
              </a:rPr>
              <a:t>23</a:t>
            </a:r>
            <a:endParaRPr lang="en-US" b="1" dirty="0">
              <a:solidFill>
                <a:schemeClr val="tx1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87490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F213563-F052-3B71-1323-CF7DD70CF0E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B7EC4D1B-4F67-E005-E9EE-4FB946C09C1F}"/>
              </a:ext>
            </a:extLst>
          </p:cNvPr>
          <p:cNvSpPr/>
          <p:nvPr/>
        </p:nvSpPr>
        <p:spPr>
          <a:xfrm>
            <a:off x="35070" y="6208563"/>
            <a:ext cx="704232" cy="649436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  <a:cs typeface="PT Bold Heading" pitchFamily="2" charset="-78"/>
              </a:rPr>
              <a:t>23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7A758940-6D92-C9C3-6419-7E7735F5C672}"/>
              </a:ext>
            </a:extLst>
          </p:cNvPr>
          <p:cNvSpPr/>
          <p:nvPr/>
        </p:nvSpPr>
        <p:spPr>
          <a:xfrm>
            <a:off x="1905000" y="6170463"/>
            <a:ext cx="9296400" cy="622300"/>
          </a:xfrm>
          <a:prstGeom prst="roundRect">
            <a:avLst/>
          </a:prstGeom>
          <a:solidFill>
            <a:srgbClr val="F5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C3B8809E-75BE-4815-2F61-BD68E15CA35F}"/>
              </a:ext>
            </a:extLst>
          </p:cNvPr>
          <p:cNvSpPr/>
          <p:nvPr/>
        </p:nvSpPr>
        <p:spPr>
          <a:xfrm rot="2520000">
            <a:off x="11042100" y="6156692"/>
            <a:ext cx="699600" cy="490388"/>
          </a:xfrm>
          <a:prstGeom prst="ellipse">
            <a:avLst/>
          </a:prstGeom>
          <a:solidFill>
            <a:srgbClr val="F5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CD11FADE-03CA-F9E3-BEC6-01E5AD5B916F}"/>
              </a:ext>
            </a:extLst>
          </p:cNvPr>
          <p:cNvSpPr/>
          <p:nvPr/>
        </p:nvSpPr>
        <p:spPr>
          <a:xfrm>
            <a:off x="7919831" y="3476382"/>
            <a:ext cx="2328594" cy="5751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C00000"/>
                </a:solidFill>
              </a:rPr>
              <a:t>مؤذن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9D2A63D-E81D-891A-7EF6-522CDA10167C}"/>
              </a:ext>
            </a:extLst>
          </p:cNvPr>
          <p:cNvSpPr/>
          <p:nvPr/>
        </p:nvSpPr>
        <p:spPr>
          <a:xfrm>
            <a:off x="986972" y="3498155"/>
            <a:ext cx="6714195" cy="5751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C00000"/>
                </a:solidFill>
              </a:rPr>
              <a:t>سمعتُ صوتَ المؤذنِ فذهبتُ إلى المسجدِ.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AE88D3AF-EDC6-FC35-084A-B9677B3DDDAC}"/>
              </a:ext>
            </a:extLst>
          </p:cNvPr>
          <p:cNvSpPr/>
          <p:nvPr/>
        </p:nvSpPr>
        <p:spPr>
          <a:xfrm>
            <a:off x="7919830" y="4102923"/>
            <a:ext cx="2328594" cy="5751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000" b="1" dirty="0">
                <a:solidFill>
                  <a:srgbClr val="7030A0"/>
                </a:solidFill>
              </a:rPr>
              <a:t>لؤم</a:t>
            </a:r>
            <a:endParaRPr lang="en-US" sz="3000" b="1" dirty="0">
              <a:solidFill>
                <a:srgbClr val="7030A0"/>
              </a:solidFill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8D808D8B-0C0E-2C22-1C8F-55DF7BA0DE4C}"/>
              </a:ext>
            </a:extLst>
          </p:cNvPr>
          <p:cNvSpPr/>
          <p:nvPr/>
        </p:nvSpPr>
        <p:spPr>
          <a:xfrm>
            <a:off x="986971" y="4124696"/>
            <a:ext cx="6714195" cy="5751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000" b="1" dirty="0">
                <a:solidFill>
                  <a:srgbClr val="7030A0"/>
                </a:solidFill>
              </a:rPr>
              <a:t>اللؤمُ صفةٌ سيئةٌ.</a:t>
            </a:r>
            <a:endParaRPr lang="en-US" sz="3000" b="1" dirty="0">
              <a:solidFill>
                <a:srgbClr val="7030A0"/>
              </a:solidFill>
            </a:endParaRP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74853D5C-D017-8FD4-8927-EFB4006D3F32}"/>
              </a:ext>
            </a:extLst>
          </p:cNvPr>
          <p:cNvSpPr/>
          <p:nvPr/>
        </p:nvSpPr>
        <p:spPr>
          <a:xfrm>
            <a:off x="7919831" y="4742907"/>
            <a:ext cx="2328594" cy="5751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C00000"/>
                </a:solidFill>
              </a:rPr>
              <a:t>مسؤول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A3DFD4F9-BE23-5113-BB4F-BA555DE200C2}"/>
              </a:ext>
            </a:extLst>
          </p:cNvPr>
          <p:cNvSpPr/>
          <p:nvPr/>
        </p:nvSpPr>
        <p:spPr>
          <a:xfrm>
            <a:off x="986972" y="4764680"/>
            <a:ext cx="6714195" cy="5751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C00000"/>
                </a:solidFill>
              </a:rPr>
              <a:t>زار مدرستنا مسؤولٌ كبيرٌ.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B7674E52-28CF-2D10-CAB9-9D327E0D35C8}"/>
              </a:ext>
            </a:extLst>
          </p:cNvPr>
          <p:cNvSpPr/>
          <p:nvPr/>
        </p:nvSpPr>
        <p:spPr>
          <a:xfrm>
            <a:off x="7919830" y="5369448"/>
            <a:ext cx="2328594" cy="5751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000" b="1" dirty="0">
                <a:solidFill>
                  <a:srgbClr val="7030A0"/>
                </a:solidFill>
              </a:rPr>
              <a:t>متأثر</a:t>
            </a:r>
            <a:endParaRPr lang="en-US" sz="3000" b="1" dirty="0">
              <a:solidFill>
                <a:srgbClr val="7030A0"/>
              </a:solidFill>
            </a:endParaRPr>
          </a:p>
        </p:txBody>
      </p:sp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65B29D53-21B9-1D37-3DA5-9CF3F8D4AE98}"/>
              </a:ext>
            </a:extLst>
          </p:cNvPr>
          <p:cNvSpPr/>
          <p:nvPr/>
        </p:nvSpPr>
        <p:spPr>
          <a:xfrm>
            <a:off x="986971" y="5391221"/>
            <a:ext cx="6714195" cy="5751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000" b="1" dirty="0">
                <a:solidFill>
                  <a:srgbClr val="7030A0"/>
                </a:solidFill>
              </a:rPr>
              <a:t>عاد الطالبُ متأثراً بنتيجة الامتحان.</a:t>
            </a:r>
            <a:endParaRPr lang="en-US" sz="3000" b="1" dirty="0">
              <a:solidFill>
                <a:srgbClr val="7030A0"/>
              </a:solidFill>
            </a:endParaRPr>
          </a:p>
        </p:txBody>
      </p:sp>
      <p:sp>
        <p:nvSpPr>
          <p:cNvPr id="35" name="مستطيل: زوايا مستديرة 34">
            <a:extLst>
              <a:ext uri="{FF2B5EF4-FFF2-40B4-BE49-F238E27FC236}">
                <a16:creationId xmlns:a16="http://schemas.microsoft.com/office/drawing/2014/main" id="{39A2BB80-458E-47F4-AC04-2E05C1698D4C}"/>
              </a:ext>
            </a:extLst>
          </p:cNvPr>
          <p:cNvSpPr/>
          <p:nvPr/>
        </p:nvSpPr>
        <p:spPr>
          <a:xfrm>
            <a:off x="7919831" y="6009432"/>
            <a:ext cx="2328594" cy="5751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C00000"/>
                </a:solidFill>
              </a:rPr>
              <a:t>رأس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6" name="مستطيل: زوايا مستديرة 35">
            <a:extLst>
              <a:ext uri="{FF2B5EF4-FFF2-40B4-BE49-F238E27FC236}">
                <a16:creationId xmlns:a16="http://schemas.microsoft.com/office/drawing/2014/main" id="{0666D848-888B-52C0-D8D0-1527E5E57301}"/>
              </a:ext>
            </a:extLst>
          </p:cNvPr>
          <p:cNvSpPr/>
          <p:nvPr/>
        </p:nvSpPr>
        <p:spPr>
          <a:xfrm>
            <a:off x="986972" y="6031205"/>
            <a:ext cx="6714195" cy="5751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C00000"/>
                </a:solidFill>
              </a:rPr>
              <a:t>رأسُ الحكمةِ مخافةُ الله .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84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7" grpId="0" animBg="1"/>
      <p:bldP spid="21" grpId="0" animBg="1"/>
      <p:bldP spid="25" grpId="0" animBg="1"/>
      <p:bldP spid="28" grpId="0" animBg="1"/>
      <p:bldP spid="31" grpId="0" animBg="1"/>
      <p:bldP spid="33" grpId="0" animBg="1"/>
      <p:bldP spid="35" grpId="0" animBg="1"/>
      <p:bldP spid="3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F213563-F052-3B71-1323-CF7DD70CF0E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F6DAC2B0-38DE-621C-4737-B999398F1752}"/>
              </a:ext>
            </a:extLst>
          </p:cNvPr>
          <p:cNvSpPr/>
          <p:nvPr/>
        </p:nvSpPr>
        <p:spPr>
          <a:xfrm>
            <a:off x="35070" y="6208563"/>
            <a:ext cx="704232" cy="649436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  <a:cs typeface="PT Bold Heading" pitchFamily="2" charset="-78"/>
              </a:rPr>
              <a:t>23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73BDEDE7-0CE5-FA06-3A0A-D4F3F8461FDA}"/>
              </a:ext>
            </a:extLst>
          </p:cNvPr>
          <p:cNvSpPr/>
          <p:nvPr/>
        </p:nvSpPr>
        <p:spPr>
          <a:xfrm>
            <a:off x="965200" y="63500"/>
            <a:ext cx="9639300" cy="381000"/>
          </a:xfrm>
          <a:prstGeom prst="roundRect">
            <a:avLst/>
          </a:prstGeom>
          <a:solidFill>
            <a:srgbClr val="F5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DCB436A2-C7FD-D91B-A725-D3A9A76E5B97}"/>
              </a:ext>
            </a:extLst>
          </p:cNvPr>
          <p:cNvSpPr/>
          <p:nvPr/>
        </p:nvSpPr>
        <p:spPr>
          <a:xfrm>
            <a:off x="7563039" y="1424279"/>
            <a:ext cx="1108401" cy="64720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CA021677-19D5-D4EB-B8A0-E5139E58F47A}"/>
              </a:ext>
            </a:extLst>
          </p:cNvPr>
          <p:cNvSpPr/>
          <p:nvPr/>
        </p:nvSpPr>
        <p:spPr>
          <a:xfrm>
            <a:off x="6360443" y="1413874"/>
            <a:ext cx="983649" cy="609699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64D97707-12B5-B2D5-4828-E5776EEDC8A1}"/>
              </a:ext>
            </a:extLst>
          </p:cNvPr>
          <p:cNvSpPr/>
          <p:nvPr/>
        </p:nvSpPr>
        <p:spPr>
          <a:xfrm>
            <a:off x="4361373" y="1398132"/>
            <a:ext cx="983649" cy="60969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943D5D3F-E228-FCE2-7156-4D23A458EEE6}"/>
              </a:ext>
            </a:extLst>
          </p:cNvPr>
          <p:cNvSpPr/>
          <p:nvPr/>
        </p:nvSpPr>
        <p:spPr>
          <a:xfrm>
            <a:off x="1719922" y="1278738"/>
            <a:ext cx="983649" cy="81151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493B365D-8487-6E39-3AF4-D4F548D13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4009" y="1329320"/>
            <a:ext cx="1000981" cy="76092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Wide Latin" pitchFamily="18" charset="0"/>
                <a:ea typeface="Arial Unicode MS" pitchFamily="34" charset="-128"/>
                <a:cs typeface="Arial" pitchFamily="34" charset="0"/>
              </a:rPr>
              <a:t>x</a:t>
            </a:r>
            <a:endParaRPr kumimoji="0" lang="ar-A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5970B544-3EDA-14B7-DA42-8AE445E9EA91}"/>
              </a:ext>
            </a:extLst>
          </p:cNvPr>
          <p:cNvSpPr/>
          <p:nvPr/>
        </p:nvSpPr>
        <p:spPr>
          <a:xfrm>
            <a:off x="3965174" y="3047326"/>
            <a:ext cx="2328594" cy="6326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C00000"/>
                </a:solidFill>
              </a:rPr>
              <a:t>التفاؤلِ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7F1A929E-73EE-64C7-125E-49A47ED32814}"/>
              </a:ext>
            </a:extLst>
          </p:cNvPr>
          <p:cNvSpPr/>
          <p:nvPr/>
        </p:nvSpPr>
        <p:spPr>
          <a:xfrm>
            <a:off x="5957680" y="3794585"/>
            <a:ext cx="2328594" cy="6326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7030A0"/>
                </a:solidFill>
              </a:rPr>
              <a:t>جؤذراً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7D645671-1A52-8654-11ED-92612A1C7182}"/>
              </a:ext>
            </a:extLst>
          </p:cNvPr>
          <p:cNvSpPr/>
          <p:nvPr/>
        </p:nvSpPr>
        <p:spPr>
          <a:xfrm>
            <a:off x="6293768" y="4524513"/>
            <a:ext cx="2328594" cy="6326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C00000"/>
                </a:solidFill>
              </a:rPr>
              <a:t>يجأرُ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5A978FE3-7415-BB6A-1F48-44B7864AEF68}"/>
              </a:ext>
            </a:extLst>
          </p:cNvPr>
          <p:cNvSpPr/>
          <p:nvPr/>
        </p:nvSpPr>
        <p:spPr>
          <a:xfrm>
            <a:off x="6113120" y="5254441"/>
            <a:ext cx="2328594" cy="6326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7030A0"/>
                </a:solidFill>
              </a:rPr>
              <a:t>فأسٍ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81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: زوايا مستديرة 18">
            <a:extLst>
              <a:ext uri="{FF2B5EF4-FFF2-40B4-BE49-F238E27FC236}">
                <a16:creationId xmlns:a16="http://schemas.microsoft.com/office/drawing/2014/main" id="{B30630D8-FA60-4476-962A-51E9F8DBC6FE}"/>
              </a:ext>
            </a:extLst>
          </p:cNvPr>
          <p:cNvSpPr/>
          <p:nvPr/>
        </p:nvSpPr>
        <p:spPr>
          <a:xfrm>
            <a:off x="85256" y="1482210"/>
            <a:ext cx="4805578" cy="5236909"/>
          </a:xfrm>
          <a:prstGeom prst="roundRect">
            <a:avLst>
              <a:gd name="adj" fmla="val 4743"/>
            </a:avLst>
          </a:prstGeom>
          <a:solidFill>
            <a:srgbClr val="FFF2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defTabSz="342900" rtl="1">
              <a:defRPr/>
            </a:pPr>
            <a:endParaRPr lang="ar-AE" sz="788" b="1" dirty="0">
              <a:ln w="10160">
                <a:noFill/>
                <a:prstDash val="solid"/>
              </a:ln>
              <a:solidFill>
                <a:srgbClr val="D60093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Arial" panose="020B0604020202020204" pitchFamily="34" charset="0"/>
            </a:endParaRPr>
          </a:p>
          <a:p>
            <a:pPr algn="r" defTabSz="342900" rtl="1">
              <a:defRPr/>
            </a:pPr>
            <a:endParaRPr lang="ar-AE" sz="2100" b="1" dirty="0">
              <a:ln w="10160">
                <a:noFill/>
                <a:prstDash val="solid"/>
              </a:ln>
              <a:solidFill>
                <a:srgbClr val="D60093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Arial" panose="020B0604020202020204" pitchFamily="34" charset="0"/>
            </a:endParaRPr>
          </a:p>
          <a:p>
            <a:pPr algn="r" defTabSz="342900" rtl="1">
              <a:defRPr/>
            </a:pPr>
            <a:r>
              <a:rPr lang="ar-AE" sz="2800" b="1" dirty="0">
                <a:ln w="10160">
                  <a:noFill/>
                  <a:prstDash val="solid"/>
                </a:ln>
                <a:solidFill>
                  <a:srgbClr val="D6009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Arial" panose="020B0604020202020204" pitchFamily="34" charset="0"/>
              </a:rPr>
              <a:t>السلام عليكم ورحمة الله وبركاته</a:t>
            </a:r>
          </a:p>
          <a:p>
            <a:pPr algn="r" defTabSz="342900" rtl="1">
              <a:defRPr/>
            </a:pPr>
            <a:r>
              <a:rPr lang="ar-AE" sz="2800" b="1" dirty="0">
                <a:ln w="10160">
                  <a:noFill/>
                  <a:prstDash val="solid"/>
                </a:ln>
                <a:solidFill>
                  <a:srgbClr val="D6009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Arial" panose="020B0604020202020204" pitchFamily="34" charset="0"/>
              </a:rPr>
              <a:t>أتمنى لكم درسًا حافلاً بالمتعة والنشاط</a:t>
            </a:r>
          </a:p>
          <a:p>
            <a:pPr algn="r" defTabSz="342900" rtl="1">
              <a:defRPr/>
            </a:pPr>
            <a:endParaRPr lang="ar-AE" sz="3200" b="1" dirty="0">
              <a:ln w="10160">
                <a:noFill/>
                <a:prstDash val="solid"/>
              </a:ln>
              <a:solidFill>
                <a:srgbClr val="0033CC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defTabSz="342900" rtl="1">
              <a:defRPr/>
            </a:pPr>
            <a:r>
              <a:rPr lang="ar-AE" sz="3200" b="1" u="sng" dirty="0">
                <a:ln w="10160">
                  <a:noFill/>
                  <a:prstDash val="solid"/>
                </a:ln>
                <a:solidFill>
                  <a:srgbClr val="0033CC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سير حصتنا اليوم:</a:t>
            </a:r>
          </a:p>
          <a:p>
            <a:pPr marL="121209" indent="-121209" algn="r" defTabSz="342900" rtl="1">
              <a:buFont typeface="+mj-lt"/>
              <a:buAutoNum type="arabicPeriod"/>
              <a:defRPr/>
            </a:pPr>
            <a:r>
              <a:rPr lang="ar-AE" sz="3200" b="1" dirty="0">
                <a:ln w="10160">
                  <a:noFill/>
                  <a:prstDash val="solid"/>
                </a:ln>
                <a:solidFill>
                  <a:srgbClr val="21390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تسجيل الحضور .</a:t>
            </a:r>
          </a:p>
          <a:p>
            <a:pPr marL="121209" indent="-121209" algn="r" defTabSz="342900" rtl="1">
              <a:buFont typeface="+mj-lt"/>
              <a:buAutoNum type="arabicPeriod"/>
              <a:defRPr/>
            </a:pPr>
            <a:r>
              <a:rPr lang="ar-AE" sz="3200" b="1" dirty="0">
                <a:ln w="10160">
                  <a:noFill/>
                  <a:prstDash val="solid"/>
                </a:ln>
                <a:solidFill>
                  <a:srgbClr val="21390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تقويم قبلي .</a:t>
            </a:r>
          </a:p>
          <a:p>
            <a:pPr marL="121209" indent="-121209" algn="r" defTabSz="342900" rtl="1">
              <a:buFont typeface="+mj-lt"/>
              <a:buAutoNum type="arabicPeriod"/>
              <a:defRPr/>
            </a:pPr>
            <a:r>
              <a:rPr lang="ar-AE" sz="3200" b="1" dirty="0">
                <a:ln w="10160">
                  <a:noFill/>
                  <a:prstDash val="solid"/>
                </a:ln>
                <a:solidFill>
                  <a:srgbClr val="21390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التهيئة لدرس اليوم.</a:t>
            </a:r>
          </a:p>
          <a:p>
            <a:pPr marL="121209" indent="-121209" algn="r" defTabSz="342900" rtl="1">
              <a:buFont typeface="+mj-lt"/>
              <a:buAutoNum type="arabicPeriod"/>
              <a:defRPr/>
            </a:pPr>
            <a:r>
              <a:rPr lang="ar-AE" sz="3200" b="1" dirty="0">
                <a:ln w="10160">
                  <a:noFill/>
                  <a:prstDash val="solid"/>
                </a:ln>
                <a:solidFill>
                  <a:srgbClr val="21390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عرض نواتج التَّعلُّم.</a:t>
            </a:r>
          </a:p>
          <a:p>
            <a:pPr marL="121209" indent="-121209" algn="r" defTabSz="342900" rtl="1">
              <a:buFont typeface="+mj-lt"/>
              <a:buAutoNum type="arabicPeriod"/>
              <a:defRPr/>
            </a:pPr>
            <a:r>
              <a:rPr lang="ar-AE" sz="3200" b="1" dirty="0">
                <a:ln w="10160">
                  <a:noFill/>
                  <a:prstDash val="solid"/>
                </a:ln>
                <a:solidFill>
                  <a:srgbClr val="21390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تناول الدرس والأنشطة المتعلقة به .</a:t>
            </a:r>
            <a:endParaRPr lang="en-US" sz="3200" b="1" dirty="0">
              <a:ln w="10160">
                <a:noFill/>
                <a:prstDash val="solid"/>
              </a:ln>
              <a:solidFill>
                <a:srgbClr val="21390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defTabSz="342900" rtl="1">
              <a:defRPr/>
            </a:pPr>
            <a:r>
              <a:rPr lang="ar-AE" sz="3200" b="1" dirty="0">
                <a:ln w="10160">
                  <a:noFill/>
                  <a:prstDash val="solid"/>
                </a:ln>
                <a:solidFill>
                  <a:srgbClr val="21390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6 </a:t>
            </a:r>
            <a:r>
              <a:rPr lang="en-US" sz="3200" b="1" dirty="0">
                <a:ln w="10160">
                  <a:noFill/>
                  <a:prstDash val="solid"/>
                </a:ln>
                <a:solidFill>
                  <a:srgbClr val="21390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. </a:t>
            </a:r>
            <a:r>
              <a:rPr lang="ar-AE" sz="3200" b="1" dirty="0">
                <a:ln w="10160">
                  <a:noFill/>
                  <a:prstDash val="solid"/>
                </a:ln>
                <a:solidFill>
                  <a:srgbClr val="21390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تقويم ختامي</a:t>
            </a:r>
            <a:endParaRPr lang="ar-AE" sz="3200" b="1" dirty="0">
              <a:solidFill>
                <a:srgbClr val="D60093"/>
              </a:solidFill>
              <a:latin typeface="Gill Sans MT" panose="020B0502020104020203"/>
              <a:cs typeface="Arial" panose="020B0604020202020204" pitchFamily="34" charset="0"/>
            </a:endParaRPr>
          </a:p>
          <a:p>
            <a:pPr algn="r" defTabSz="342900" rtl="1">
              <a:defRPr/>
            </a:pPr>
            <a:endParaRPr lang="ar-SA" sz="1200" dirty="0">
              <a:solidFill>
                <a:prstClr val="white"/>
              </a:solidFill>
              <a:latin typeface="Gill Sans MT" panose="020B0502020104020203"/>
              <a:cs typeface="Arial" panose="020B0604020202020204" pitchFamily="34" charset="0"/>
            </a:endParaRPr>
          </a:p>
        </p:txBody>
      </p:sp>
      <p:sp>
        <p:nvSpPr>
          <p:cNvPr id="6" name="مستطيل 9">
            <a:extLst>
              <a:ext uri="{FF2B5EF4-FFF2-40B4-BE49-F238E27FC236}">
                <a16:creationId xmlns:a16="http://schemas.microsoft.com/office/drawing/2014/main" id="{F385EF6E-4001-49C0-9E9F-636A42D17A7B}"/>
              </a:ext>
            </a:extLst>
          </p:cNvPr>
          <p:cNvSpPr/>
          <p:nvPr/>
        </p:nvSpPr>
        <p:spPr>
          <a:xfrm>
            <a:off x="9541581" y="3254717"/>
            <a:ext cx="217274" cy="1970675"/>
          </a:xfrm>
          <a:prstGeom prst="rect">
            <a:avLst/>
          </a:prstGeom>
          <a:solidFill>
            <a:srgbClr val="332B2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>
              <a:defRPr/>
            </a:pPr>
            <a:endParaRPr lang="ar-SA" sz="587" b="1" dirty="0">
              <a:ln w="10160">
                <a:noFill/>
                <a:prstDash val="solid"/>
              </a:ln>
              <a:solidFill>
                <a:srgbClr val="D60093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ounded Rectangle 18">
            <a:extLst>
              <a:ext uri="{FF2B5EF4-FFF2-40B4-BE49-F238E27FC236}">
                <a16:creationId xmlns:a16="http://schemas.microsoft.com/office/drawing/2014/main" id="{031FAEF2-12DA-411D-9BD5-682C0F797373}"/>
              </a:ext>
            </a:extLst>
          </p:cNvPr>
          <p:cNvSpPr/>
          <p:nvPr/>
        </p:nvSpPr>
        <p:spPr>
          <a:xfrm rot="21418362">
            <a:off x="8648146" y="2671697"/>
            <a:ext cx="2110906" cy="702052"/>
          </a:xfrm>
          <a:prstGeom prst="roundRect">
            <a:avLst/>
          </a:prstGeom>
          <a:solidFill>
            <a:srgbClr val="417504"/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29837" rtlCol="1" anchor="ctr"/>
          <a:lstStyle/>
          <a:p>
            <a:pPr algn="ctr" defTabSz="342900">
              <a:defRPr/>
            </a:pPr>
            <a:r>
              <a:rPr lang="ar-AE" sz="4800" b="1" dirty="0">
                <a:solidFill>
                  <a:srgbClr val="2FB6C6">
                    <a:lumMod val="20000"/>
                    <a:lumOff val="80000"/>
                  </a:srgbClr>
                </a:solidFill>
                <a:latin typeface="PF Din Text Universal Medium" panose="02000506020000020004" pitchFamily="2" charset="0"/>
                <a:ea typeface="AppleMyungjo" pitchFamily="2" charset="-127"/>
                <a:cs typeface="Arial" panose="020B0604020202020204" pitchFamily="34" charset="0"/>
              </a:rPr>
              <a:t>قراءة</a:t>
            </a:r>
            <a:endParaRPr lang="en-US" sz="1600" b="1" dirty="0">
              <a:ln>
                <a:solidFill>
                  <a:srgbClr val="FFFF00"/>
                </a:solidFill>
              </a:ln>
              <a:solidFill>
                <a:srgbClr val="2FB6C6">
                  <a:lumMod val="20000"/>
                  <a:lumOff val="80000"/>
                </a:srgb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ounded Rectangle 18">
            <a:extLst>
              <a:ext uri="{FF2B5EF4-FFF2-40B4-BE49-F238E27FC236}">
                <a16:creationId xmlns:a16="http://schemas.microsoft.com/office/drawing/2014/main" id="{B776A4B3-D808-43CC-96D9-9E4AF9A9F6EC}"/>
              </a:ext>
            </a:extLst>
          </p:cNvPr>
          <p:cNvSpPr/>
          <p:nvPr/>
        </p:nvSpPr>
        <p:spPr>
          <a:xfrm>
            <a:off x="7843282" y="3660994"/>
            <a:ext cx="3831145" cy="812553"/>
          </a:xfrm>
          <a:prstGeom prst="roundRect">
            <a:avLst>
              <a:gd name="adj" fmla="val 7865"/>
            </a:avLst>
          </a:prstGeom>
          <a:solidFill>
            <a:srgbClr val="F8E1F1"/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29837" rtlCol="1" anchor="ctr"/>
          <a:lstStyle/>
          <a:p>
            <a:pPr algn="ctr" defTabSz="216992">
              <a:defRPr/>
            </a:pPr>
            <a:r>
              <a:rPr lang="ar-AE" sz="4400" b="1" dirty="0">
                <a:solidFill>
                  <a:srgbClr val="FF0000"/>
                </a:solidFill>
                <a:latin typeface="PF Din Text Universal Medium" panose="02000506020000020004" pitchFamily="2" charset="0"/>
                <a:ea typeface="AppleMyungjo" pitchFamily="2" charset="-127"/>
                <a:cs typeface="Arial" panose="020B0604020202020204" pitchFamily="34" charset="0"/>
              </a:rPr>
              <a:t>ركز على أهدافك</a:t>
            </a:r>
            <a:endParaRPr lang="en-US" sz="4400" b="1" dirty="0">
              <a:solidFill>
                <a:srgbClr val="FF0000"/>
              </a:solidFill>
              <a:latin typeface="PF Din Text Universal Medium" panose="02000506020000020004" pitchFamily="2" charset="0"/>
              <a:ea typeface="AppleMyungjo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5104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F213563-F052-3B71-1323-CF7DD70CF0E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5D357DD-31D4-F6AC-BDA1-5E8A09248E9E}"/>
              </a:ext>
            </a:extLst>
          </p:cNvPr>
          <p:cNvSpPr/>
          <p:nvPr/>
        </p:nvSpPr>
        <p:spPr>
          <a:xfrm>
            <a:off x="0" y="6370068"/>
            <a:ext cx="715381" cy="487931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cs typeface="PT Bold Heading" pitchFamily="2" charset="-78"/>
              </a:rPr>
              <a:t>24</a:t>
            </a:r>
            <a:endParaRPr lang="en-US" b="1" dirty="0">
              <a:solidFill>
                <a:schemeClr val="tx1"/>
              </a:solidFill>
              <a:cs typeface="PT Bold Heading" pitchFamily="2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510C34E-063F-D253-916F-F0F80B56A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08" y="1577932"/>
            <a:ext cx="10142221" cy="4792133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3A58C723-3310-937D-D7FA-4DF8E96A5E25}"/>
              </a:ext>
            </a:extLst>
          </p:cNvPr>
          <p:cNvSpPr/>
          <p:nvPr/>
        </p:nvSpPr>
        <p:spPr>
          <a:xfrm>
            <a:off x="1282372" y="2714171"/>
            <a:ext cx="8268027" cy="71482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31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F213563-F052-3B71-1323-CF7DD70CF0E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B0EC7AAA-ADFC-EFA9-4093-CB51939241BD}"/>
              </a:ext>
            </a:extLst>
          </p:cNvPr>
          <p:cNvSpPr/>
          <p:nvPr/>
        </p:nvSpPr>
        <p:spPr>
          <a:xfrm>
            <a:off x="0" y="6370068"/>
            <a:ext cx="715381" cy="487931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cs typeface="PT Bold Heading" pitchFamily="2" charset="-78"/>
              </a:rPr>
              <a:t>25</a:t>
            </a:r>
            <a:endParaRPr lang="en-US" b="1" dirty="0">
              <a:solidFill>
                <a:schemeClr val="tx1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502139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F213563-F052-3B71-1323-CF7DD70CF0E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1EF7571B-F8BF-3942-CEAF-830A6A1DA55B}"/>
              </a:ext>
            </a:extLst>
          </p:cNvPr>
          <p:cNvSpPr/>
          <p:nvPr/>
        </p:nvSpPr>
        <p:spPr>
          <a:xfrm>
            <a:off x="35070" y="6208563"/>
            <a:ext cx="704232" cy="649436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  <a:cs typeface="PT Bold Heading" pitchFamily="2" charset="-78"/>
              </a:rPr>
              <a:t>25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77488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781CB9E3-8FDD-42CD-8768-A9446C4C3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308415"/>
            <a:ext cx="9144000" cy="556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DEE7A9-09CF-4312-AFA7-34FFC7F29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71" y="1610559"/>
            <a:ext cx="5217229" cy="36119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C207A9-7DE1-48BE-BCEB-CAE87FE69045}"/>
              </a:ext>
            </a:extLst>
          </p:cNvPr>
          <p:cNvSpPr txBox="1"/>
          <p:nvPr/>
        </p:nvSpPr>
        <p:spPr>
          <a:xfrm>
            <a:off x="8240487" y="3573959"/>
            <a:ext cx="3733801" cy="32970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342900">
              <a:defRPr/>
            </a:pPr>
            <a:r>
              <a:rPr lang="ar-AE" sz="2800" b="1" u="sng" dirty="0">
                <a:solidFill>
                  <a:srgbClr val="0070C0"/>
                </a:solidFill>
                <a:latin typeface="Gill Sans MT" panose="020B0502020104020203"/>
                <a:cs typeface="Arial" panose="020B0604020202020204" pitchFamily="34" charset="0"/>
              </a:rPr>
              <a:t>استراتيجيات الحصة : </a:t>
            </a:r>
          </a:p>
          <a:p>
            <a:pPr algn="r" defTabSz="342900">
              <a:defRPr/>
            </a:pPr>
            <a:r>
              <a:rPr lang="ar-AE" sz="2800" b="1" dirty="0">
                <a:solidFill>
                  <a:srgbClr val="FF0000"/>
                </a:solidFill>
                <a:latin typeface="Gill Sans MT" panose="020B0502020104020203"/>
                <a:cs typeface="Arial" panose="020B0604020202020204" pitchFamily="34" charset="0"/>
              </a:rPr>
              <a:t>الحوار والمناقشة </a:t>
            </a:r>
          </a:p>
          <a:p>
            <a:pPr algn="r" defTabSz="342900">
              <a:defRPr/>
            </a:pPr>
            <a:r>
              <a:rPr lang="ar-AE" sz="2800" b="1" dirty="0">
                <a:solidFill>
                  <a:srgbClr val="FF0000"/>
                </a:solidFill>
                <a:latin typeface="Gill Sans MT" panose="020B0502020104020203"/>
                <a:cs typeface="Arial" panose="020B0604020202020204" pitchFamily="34" charset="0"/>
              </a:rPr>
              <a:t>العصف الذهني</a:t>
            </a:r>
          </a:p>
          <a:p>
            <a:pPr algn="r" defTabSz="342900">
              <a:defRPr/>
            </a:pPr>
            <a:r>
              <a:rPr lang="ar-AE" sz="2800" b="1" dirty="0">
                <a:solidFill>
                  <a:srgbClr val="FF0000"/>
                </a:solidFill>
                <a:latin typeface="Gill Sans MT" panose="020B0502020104020203"/>
                <a:cs typeface="Arial" panose="020B0604020202020204" pitchFamily="34" charset="0"/>
              </a:rPr>
              <a:t>التعلم التعاوني</a:t>
            </a:r>
          </a:p>
          <a:p>
            <a:pPr algn="r" defTabSz="342900">
              <a:defRPr/>
            </a:pPr>
            <a:r>
              <a:rPr lang="ar-AE" sz="2800" b="1" dirty="0">
                <a:solidFill>
                  <a:srgbClr val="FF0000"/>
                </a:solidFill>
                <a:latin typeface="Gill Sans MT" panose="020B0502020104020203"/>
                <a:cs typeface="Arial" panose="020B0604020202020204" pitchFamily="34" charset="0"/>
              </a:rPr>
              <a:t>حل المشكلات</a:t>
            </a:r>
          </a:p>
          <a:p>
            <a:pPr algn="r" defTabSz="342900">
              <a:defRPr/>
            </a:pPr>
            <a:r>
              <a:rPr lang="ar-AE" sz="2800" b="1" dirty="0">
                <a:solidFill>
                  <a:srgbClr val="FF0000"/>
                </a:solidFill>
                <a:latin typeface="Gill Sans MT" panose="020B0502020104020203"/>
                <a:cs typeface="Arial" panose="020B0604020202020204" pitchFamily="34" charset="0"/>
              </a:rPr>
              <a:t>التفكير الناقد</a:t>
            </a:r>
            <a:endParaRPr lang="en-US" sz="2800" b="1" dirty="0">
              <a:solidFill>
                <a:srgbClr val="FF0000"/>
              </a:solidFill>
              <a:latin typeface="Gill Sans MT" panose="020B0502020104020203"/>
            </a:endParaRPr>
          </a:p>
          <a:p>
            <a:pPr algn="r" defTabSz="342900">
              <a:defRPr/>
            </a:pPr>
            <a:r>
              <a:rPr lang="ar-AE" sz="2800" b="1" dirty="0">
                <a:solidFill>
                  <a:srgbClr val="FF0000"/>
                </a:solidFill>
                <a:latin typeface="Gill Sans MT" panose="020B0502020104020203"/>
                <a:cs typeface="Arial" panose="020B0604020202020204" pitchFamily="34" charset="0"/>
              </a:rPr>
              <a:t>الطالب </a:t>
            </a:r>
            <a:r>
              <a:rPr lang="ar-A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المعلم</a:t>
            </a:r>
            <a:r>
              <a:rPr lang="ar-A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AE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..........)</a:t>
            </a:r>
            <a:endParaRPr lang="en-US" sz="2800" b="1" dirty="0">
              <a:solidFill>
                <a:srgbClr val="FF0000"/>
              </a:solidFill>
              <a:latin typeface="Gill Sans MT" panose="020B0502020104020203"/>
            </a:endParaRPr>
          </a:p>
          <a:p>
            <a:pPr defTabSz="342900">
              <a:defRPr/>
            </a:pPr>
            <a:endParaRPr lang="ar-AE" sz="825" dirty="0">
              <a:solidFill>
                <a:prstClr val="black"/>
              </a:solidFill>
              <a:latin typeface="Gill Sans MT" panose="020B050202010402020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27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3">
            <a:extLst>
              <a:ext uri="{FF2B5EF4-FFF2-40B4-BE49-F238E27FC236}">
                <a16:creationId xmlns:a16="http://schemas.microsoft.com/office/drawing/2014/main" id="{AF56A46A-EA1F-413B-B4DE-445FE92339A7}"/>
              </a:ext>
            </a:extLst>
          </p:cNvPr>
          <p:cNvSpPr txBox="1"/>
          <p:nvPr/>
        </p:nvSpPr>
        <p:spPr>
          <a:xfrm>
            <a:off x="9096088" y="134149"/>
            <a:ext cx="2433403" cy="1087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rtl="1">
              <a:defRPr/>
            </a:pPr>
            <a:r>
              <a:rPr lang="ar-AE" sz="6469" b="1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التقويم القبلي</a:t>
            </a:r>
            <a:endParaRPr lang="en-US" sz="6469" b="1" dirty="0">
              <a:solidFill>
                <a:srgbClr val="FF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4C8955CD-D960-48E6-BBC1-DD1AF6F4F96E}"/>
              </a:ext>
            </a:extLst>
          </p:cNvPr>
          <p:cNvSpPr txBox="1"/>
          <p:nvPr/>
        </p:nvSpPr>
        <p:spPr>
          <a:xfrm>
            <a:off x="1649716" y="2875236"/>
            <a:ext cx="84335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rtl="1">
              <a:defRPr/>
            </a:pPr>
            <a:r>
              <a:rPr lang="ar-AE" sz="6000" b="1" dirty="0">
                <a:solidFill>
                  <a:srgbClr val="7030A0"/>
                </a:solidFill>
                <a:latin typeface="Aldhabi" panose="01000000000000000000" pitchFamily="2" charset="-78"/>
                <a:cs typeface="Times New Roman" panose="02020603050405020304" pitchFamily="18" charset="0"/>
              </a:rPr>
              <a:t>ما مفرد : عقبات – معيقات - مسابح ؟</a:t>
            </a:r>
          </a:p>
          <a:p>
            <a:pPr algn="ctr" defTabSz="342900" rtl="1">
              <a:defRPr/>
            </a:pPr>
            <a:endParaRPr lang="ar-AE" sz="6000" b="1" dirty="0">
              <a:solidFill>
                <a:srgbClr val="7030A0"/>
              </a:solidFill>
              <a:latin typeface="Aldhabi" panose="01000000000000000000" pitchFamily="2" charset="-7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16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1236" y="1569239"/>
            <a:ext cx="6433236" cy="16312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ar-AE" sz="3600" b="1" dirty="0">
                <a:solidFill>
                  <a:srgbClr val="FF0000"/>
                </a:solidFill>
              </a:rPr>
              <a:t>نواتج التَّعلم:</a:t>
            </a:r>
          </a:p>
          <a:p>
            <a:pPr algn="r"/>
            <a:endParaRPr lang="ar-AE" sz="3200" b="1" dirty="0"/>
          </a:p>
          <a:p>
            <a:pPr algn="r"/>
            <a:r>
              <a:rPr lang="ar-AE" sz="3200" b="1" dirty="0"/>
              <a:t> - يحلل المفردات ويضعها في جمل من إنشائه 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72" b="10345"/>
          <a:stretch/>
        </p:blipFill>
        <p:spPr>
          <a:xfrm>
            <a:off x="0" y="0"/>
            <a:ext cx="2057400" cy="19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6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F213563-F052-3B71-1323-CF7DD70CF0E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1EA5DBF-E5E1-4969-DB57-C826CD6ED132}"/>
              </a:ext>
            </a:extLst>
          </p:cNvPr>
          <p:cNvSpPr/>
          <p:nvPr/>
        </p:nvSpPr>
        <p:spPr>
          <a:xfrm>
            <a:off x="0" y="6370068"/>
            <a:ext cx="715381" cy="487931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cs typeface="PT Bold Heading" pitchFamily="2" charset="-78"/>
              </a:rPr>
              <a:t>17</a:t>
            </a:r>
            <a:endParaRPr lang="en-US" b="1" dirty="0">
              <a:solidFill>
                <a:schemeClr val="tx1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66698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F213563-F052-3B71-1323-CF7DD70CF0E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870BF35A-55C1-57E3-8BC4-DD9B749D01B8}"/>
              </a:ext>
            </a:extLst>
          </p:cNvPr>
          <p:cNvSpPr/>
          <p:nvPr/>
        </p:nvSpPr>
        <p:spPr>
          <a:xfrm>
            <a:off x="35070" y="6208563"/>
            <a:ext cx="704232" cy="649436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  <a:cs typeface="PT Bold Heading" pitchFamily="2" charset="-78"/>
              </a:rPr>
              <a:t>17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311DD6B0-F974-8C63-E05C-56702C0B1D6E}"/>
              </a:ext>
            </a:extLst>
          </p:cNvPr>
          <p:cNvSpPr/>
          <p:nvPr/>
        </p:nvSpPr>
        <p:spPr>
          <a:xfrm>
            <a:off x="1905000" y="6170463"/>
            <a:ext cx="9220200" cy="622300"/>
          </a:xfrm>
          <a:prstGeom prst="roundRect">
            <a:avLst/>
          </a:prstGeom>
          <a:solidFill>
            <a:srgbClr val="F5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87B199E1-4A7F-F750-6C4F-485D2B6F9E8F}"/>
              </a:ext>
            </a:extLst>
          </p:cNvPr>
          <p:cNvSpPr/>
          <p:nvPr/>
        </p:nvSpPr>
        <p:spPr>
          <a:xfrm rot="2520000">
            <a:off x="11016700" y="6131292"/>
            <a:ext cx="699600" cy="490388"/>
          </a:xfrm>
          <a:prstGeom prst="ellipse">
            <a:avLst/>
          </a:prstGeom>
          <a:solidFill>
            <a:srgbClr val="F5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2111CE43-E514-DD0D-5D25-AC8C0A923D42}"/>
              </a:ext>
            </a:extLst>
          </p:cNvPr>
          <p:cNvSpPr/>
          <p:nvPr/>
        </p:nvSpPr>
        <p:spPr>
          <a:xfrm>
            <a:off x="4029075" y="4035189"/>
            <a:ext cx="5746495" cy="546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/>
            <a:r>
              <a:rPr lang="ar-AE" sz="2800" b="1" dirty="0">
                <a:solidFill>
                  <a:srgbClr val="C00000"/>
                </a:solidFill>
              </a:rPr>
              <a:t>مادةُ اللغةِ العربيةِ أُولى الموادِّ التيْ أحبُّها.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12E012-392A-6A7E-1931-C28508B49253}"/>
              </a:ext>
            </a:extLst>
          </p:cNvPr>
          <p:cNvSpPr/>
          <p:nvPr/>
        </p:nvSpPr>
        <p:spPr>
          <a:xfrm>
            <a:off x="4962525" y="4669498"/>
            <a:ext cx="4394992" cy="51621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/>
            <a:r>
              <a:rPr lang="ar-AE" sz="2800" b="1" dirty="0">
                <a:solidFill>
                  <a:srgbClr val="7030A0"/>
                </a:solidFill>
              </a:rPr>
              <a:t>درسُ الإملاءِ جديدُ لكنه سهلٌ.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D2DB9C29-460D-F4EC-C01F-BFBDCF2B2481}"/>
              </a:ext>
            </a:extLst>
          </p:cNvPr>
          <p:cNvSpPr/>
          <p:nvPr/>
        </p:nvSpPr>
        <p:spPr>
          <a:xfrm>
            <a:off x="5734050" y="5254389"/>
            <a:ext cx="3946270" cy="546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/>
            <a:r>
              <a:rPr lang="ar-AE" sz="2600" b="1" dirty="0">
                <a:solidFill>
                  <a:srgbClr val="C00000"/>
                </a:solidFill>
              </a:rPr>
              <a:t>كأنَّ دروسَ هذا العامِ ممتعةٌ.</a:t>
            </a:r>
            <a:endParaRPr lang="en-US" sz="2600" b="1" dirty="0">
              <a:solidFill>
                <a:srgbClr val="C00000"/>
              </a:solidFill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AB8C428A-600C-6CAA-1E3E-F5677345FFA0}"/>
              </a:ext>
            </a:extLst>
          </p:cNvPr>
          <p:cNvSpPr/>
          <p:nvPr/>
        </p:nvSpPr>
        <p:spPr>
          <a:xfrm>
            <a:off x="4124326" y="5869648"/>
            <a:ext cx="5137942" cy="51621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/>
            <a:r>
              <a:rPr lang="ar-AE" sz="2600" b="1" dirty="0">
                <a:solidFill>
                  <a:srgbClr val="7030A0"/>
                </a:solidFill>
              </a:rPr>
              <a:t>لا تنسَ كتابةَ واجباتكَ اليوميةِ.</a:t>
            </a:r>
            <a:endParaRPr lang="en-US" sz="2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7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F213563-F052-3B71-1323-CF7DD70CF0E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EDF4C044-AD56-A6BC-9389-930FCA227958}"/>
              </a:ext>
            </a:extLst>
          </p:cNvPr>
          <p:cNvSpPr/>
          <p:nvPr/>
        </p:nvSpPr>
        <p:spPr>
          <a:xfrm>
            <a:off x="35070" y="6208563"/>
            <a:ext cx="704232" cy="649436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  <a:cs typeface="PT Bold Heading" pitchFamily="2" charset="-78"/>
              </a:rPr>
              <a:t>17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B0F7D61-4BF6-0CCB-5132-C9D3B55F8520}"/>
              </a:ext>
            </a:extLst>
          </p:cNvPr>
          <p:cNvSpPr/>
          <p:nvPr/>
        </p:nvSpPr>
        <p:spPr>
          <a:xfrm>
            <a:off x="739302" y="468163"/>
            <a:ext cx="10182698" cy="622300"/>
          </a:xfrm>
          <a:prstGeom prst="roundRect">
            <a:avLst/>
          </a:prstGeom>
          <a:solidFill>
            <a:srgbClr val="F5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21EE0631-AEB1-E855-9D64-DDE1580E971F}"/>
              </a:ext>
            </a:extLst>
          </p:cNvPr>
          <p:cNvSpPr/>
          <p:nvPr/>
        </p:nvSpPr>
        <p:spPr>
          <a:xfrm rot="2520000">
            <a:off x="10813499" y="428992"/>
            <a:ext cx="699601" cy="490388"/>
          </a:xfrm>
          <a:prstGeom prst="ellipse">
            <a:avLst/>
          </a:prstGeom>
          <a:solidFill>
            <a:srgbClr val="F5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700D35F2-D04E-125C-796A-74132EFD09FD}"/>
              </a:ext>
            </a:extLst>
          </p:cNvPr>
          <p:cNvSpPr/>
          <p:nvPr/>
        </p:nvSpPr>
        <p:spPr>
          <a:xfrm>
            <a:off x="2082800" y="5586263"/>
            <a:ext cx="9220200" cy="832554"/>
          </a:xfrm>
          <a:prstGeom prst="roundRect">
            <a:avLst/>
          </a:prstGeom>
          <a:solidFill>
            <a:srgbClr val="F5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2EEADFEF-540C-78EE-F99F-952DC0C5FEDE}"/>
              </a:ext>
            </a:extLst>
          </p:cNvPr>
          <p:cNvSpPr/>
          <p:nvPr/>
        </p:nvSpPr>
        <p:spPr>
          <a:xfrm rot="2520000">
            <a:off x="11139068" y="5563912"/>
            <a:ext cx="699600" cy="656073"/>
          </a:xfrm>
          <a:prstGeom prst="ellipse">
            <a:avLst/>
          </a:prstGeom>
          <a:solidFill>
            <a:srgbClr val="F5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D8BFC764-5526-05B1-1A40-D7896EE82D54}"/>
              </a:ext>
            </a:extLst>
          </p:cNvPr>
          <p:cNvSpPr/>
          <p:nvPr/>
        </p:nvSpPr>
        <p:spPr>
          <a:xfrm>
            <a:off x="6731000" y="2352309"/>
            <a:ext cx="2835147" cy="8796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C00000"/>
                </a:solidFill>
              </a:rPr>
              <a:t>العَقَبَةُ.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ADBC1CF-5252-D262-85A3-A5B19471FB58}"/>
              </a:ext>
            </a:extLst>
          </p:cNvPr>
          <p:cNvSpPr/>
          <p:nvPr/>
        </p:nvSpPr>
        <p:spPr>
          <a:xfrm>
            <a:off x="863600" y="2352309"/>
            <a:ext cx="2835147" cy="914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7030A0"/>
                </a:solidFill>
              </a:rPr>
              <a:t>القُدْرةُ.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49790D83-89E4-278C-B2A5-B43B3DF45E7A}"/>
              </a:ext>
            </a:extLst>
          </p:cNvPr>
          <p:cNvSpPr/>
          <p:nvPr/>
        </p:nvSpPr>
        <p:spPr>
          <a:xfrm>
            <a:off x="6731000" y="3438970"/>
            <a:ext cx="2835147" cy="8796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C00000"/>
                </a:solidFill>
              </a:rPr>
              <a:t>التَّحدّيْ.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257793CA-1FD0-8822-24D3-D96E2C2ABEDB}"/>
              </a:ext>
            </a:extLst>
          </p:cNvPr>
          <p:cNvSpPr/>
          <p:nvPr/>
        </p:nvSpPr>
        <p:spPr>
          <a:xfrm>
            <a:off x="863600" y="3438970"/>
            <a:ext cx="2835147" cy="914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7030A0"/>
                </a:solidFill>
              </a:rPr>
              <a:t>المَهارةُ.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177D54DC-BB17-909E-EE72-4F9512538D96}"/>
              </a:ext>
            </a:extLst>
          </p:cNvPr>
          <p:cNvSpPr/>
          <p:nvPr/>
        </p:nvSpPr>
        <p:spPr>
          <a:xfrm>
            <a:off x="6731000" y="4525631"/>
            <a:ext cx="2835147" cy="8796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C00000"/>
                </a:solidFill>
              </a:rPr>
              <a:t>المُثَبِّطَةُ.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5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522</Words>
  <Application>Microsoft Office PowerPoint</Application>
  <PresentationFormat>Widescreen</PresentationFormat>
  <Paragraphs>143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Aldhabi</vt:lpstr>
      <vt:lpstr>Arial</vt:lpstr>
      <vt:lpstr>Calibri</vt:lpstr>
      <vt:lpstr>Calibri Light</vt:lpstr>
      <vt:lpstr>Gill Sans MT</vt:lpstr>
      <vt:lpstr>PF Din Text Universal Medium</vt:lpstr>
      <vt:lpstr>Sakkal Majalla</vt:lpstr>
      <vt:lpstr>Times New Roman</vt:lpstr>
      <vt:lpstr>Wide Latin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moubark abubaker   mahmmad</dc:creator>
  <cp:lastModifiedBy>moubark abubaker   mahmmad</cp:lastModifiedBy>
  <cp:revision>3</cp:revision>
  <dcterms:created xsi:type="dcterms:W3CDTF">2023-09-11T18:00:45Z</dcterms:created>
  <dcterms:modified xsi:type="dcterms:W3CDTF">2023-09-17T16:54:13Z</dcterms:modified>
</cp:coreProperties>
</file>