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4"/>
    <p:sldMasterId id="2147483732" r:id="rId5"/>
    <p:sldMasterId id="2147483744" r:id="rId6"/>
    <p:sldMasterId id="2147483756" r:id="rId7"/>
    <p:sldMasterId id="2147483768" r:id="rId8"/>
  </p:sldMasterIdLst>
  <p:notesMasterIdLst>
    <p:notesMasterId r:id="rId27"/>
  </p:notesMasterIdLst>
  <p:sldIdLst>
    <p:sldId id="281" r:id="rId9"/>
    <p:sldId id="312" r:id="rId10"/>
    <p:sldId id="313" r:id="rId11"/>
    <p:sldId id="311" r:id="rId12"/>
    <p:sldId id="283" r:id="rId13"/>
    <p:sldId id="314" r:id="rId14"/>
    <p:sldId id="315" r:id="rId15"/>
    <p:sldId id="326" r:id="rId16"/>
    <p:sldId id="327" r:id="rId17"/>
    <p:sldId id="316" r:id="rId18"/>
    <p:sldId id="329" r:id="rId19"/>
    <p:sldId id="319" r:id="rId20"/>
    <p:sldId id="321" r:id="rId21"/>
    <p:sldId id="324" r:id="rId22"/>
    <p:sldId id="325" r:id="rId23"/>
    <p:sldId id="323" r:id="rId24"/>
    <p:sldId id="328" r:id="rId25"/>
    <p:sldId id="330" r:id="rId26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41" autoAdjust="0"/>
    <p:restoredTop sz="94660"/>
  </p:normalViewPr>
  <p:slideViewPr>
    <p:cSldViewPr snapToGrid="0">
      <p:cViewPr varScale="1">
        <p:scale>
          <a:sx n="75" d="100"/>
          <a:sy n="75" d="100"/>
        </p:scale>
        <p:origin x="3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ABABB08-E9F7-4345-B93C-7019F646511C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0504DD1-5B01-4EAA-AF08-FDD7106CE43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3967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981E2-881D-40E8-A0F8-6CB2F98E0D3F}" type="slidenum">
              <a:rPr lang="ar-AE" smtClean="0">
                <a:solidFill>
                  <a:prstClr val="black"/>
                </a:solidFill>
              </a:rPr>
              <a:pPr/>
              <a:t>3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5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1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2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5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978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89473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3344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51571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25828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7842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55694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200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93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61574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63219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22920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39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5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2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72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69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01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8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16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18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5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54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16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56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10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48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0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6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596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32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60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73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0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32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11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40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67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22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8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53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47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7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09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84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28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3185DB2-083A-4F67-A042-9368CB65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2DF2C79-A3B9-4FC0-81AD-E04813994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9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1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6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4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7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9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89518-1BFA-4BAC-9C06-A00ED1424294}" type="datetimeFigureOut">
              <a:rPr lang="ar-AE" smtClean="0"/>
              <a:t>03/02/1443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22DA0-B6AB-44B6-B41C-34F4A6AD449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3617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6E4F2-2391-4A4D-B5BF-61AAAAE7C3AF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03/02/1443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9519-267B-410D-8D04-AAE558604888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9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8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4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quiz/613b63983c54fc001d63f9b0" TargetMode="Externa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194"/>
            <a:ext cx="9144000" cy="67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94" r="3370" b="7715"/>
          <a:stretch/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3" name="Picture 4" descr="Image result for tick and cross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43" y="2696959"/>
            <a:ext cx="838323" cy="82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/>
          <p:cNvSpPr txBox="1"/>
          <p:nvPr/>
        </p:nvSpPr>
        <p:spPr>
          <a:xfrm>
            <a:off x="1940671" y="2633479"/>
            <a:ext cx="1511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PT Simple Bold Ruled" panose="02010400000000000000" pitchFamily="2" charset="-78"/>
              </a:rPr>
              <a:t>لأنه عمل 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PT Simple Bold Ruled" panose="02010400000000000000" pitchFamily="2" charset="-78"/>
              </a:rPr>
              <a:t>غير صالح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cs typeface="PT Simple Bold Ruled" panose="02010400000000000000" pitchFamily="2" charset="-78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3" y="3524105"/>
            <a:ext cx="943988" cy="915006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1427438" y="3962058"/>
            <a:ext cx="252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latin typeface="Sakkal Majalla" panose="02000000000000000000" pitchFamily="2" charset="-78"/>
                <a:cs typeface="PT Simple Bold Ruled" panose="02010400000000000000" pitchFamily="2" charset="-78"/>
              </a:rPr>
              <a:t>لأنه عمل</a:t>
            </a:r>
          </a:p>
          <a:p>
            <a:pPr algn="ctr"/>
            <a:r>
              <a:rPr lang="ar-AE" sz="2800" b="1" dirty="0">
                <a:latin typeface="Sakkal Majalla" panose="02000000000000000000" pitchFamily="2" charset="-78"/>
                <a:cs typeface="PT Simple Bold Ruled" panose="02010400000000000000" pitchFamily="2" charset="-78"/>
              </a:rPr>
              <a:t> صالح</a:t>
            </a:r>
            <a:endParaRPr lang="en-US" sz="2800" b="1" dirty="0">
              <a:latin typeface="Sakkal Majalla" panose="02000000000000000000" pitchFamily="2" charset="-78"/>
              <a:cs typeface="PT Simple Bold Ruled" panose="02010400000000000000" pitchFamily="2" charset="-78"/>
            </a:endParaRPr>
          </a:p>
        </p:txBody>
      </p:sp>
      <p:pic>
        <p:nvPicPr>
          <p:cNvPr id="7" name="Picture 4" descr="Image result for tick and cross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43" y="5112979"/>
            <a:ext cx="838323" cy="82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64" y="5829322"/>
            <a:ext cx="943988" cy="915006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427438" y="5903894"/>
            <a:ext cx="252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latin typeface="Sakkal Majalla" panose="02000000000000000000" pitchFamily="2" charset="-78"/>
                <a:cs typeface="PT Simple Bold Ruled" panose="02010400000000000000" pitchFamily="2" charset="-78"/>
              </a:rPr>
              <a:t>لأنه عمل</a:t>
            </a:r>
          </a:p>
          <a:p>
            <a:pPr algn="ctr"/>
            <a:r>
              <a:rPr lang="ar-AE" sz="2800" b="1" dirty="0">
                <a:latin typeface="Sakkal Majalla" panose="02000000000000000000" pitchFamily="2" charset="-78"/>
                <a:cs typeface="PT Simple Bold Ruled" panose="02010400000000000000" pitchFamily="2" charset="-78"/>
              </a:rPr>
              <a:t> صالح</a:t>
            </a:r>
            <a:endParaRPr lang="en-US" sz="2800" b="1" dirty="0">
              <a:latin typeface="Sakkal Majalla" panose="02000000000000000000" pitchFamily="2" charset="-78"/>
              <a:cs typeface="PT Simple Bold Ruled" panose="02010400000000000000" pitchFamily="2" charset="-78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1940671" y="5049499"/>
            <a:ext cx="1511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PT Simple Bold Ruled" panose="02010400000000000000" pitchFamily="2" charset="-78"/>
              </a:rPr>
              <a:t>لأنه عمل 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PT Simple Bold Ruled" panose="02010400000000000000" pitchFamily="2" charset="-78"/>
              </a:rPr>
              <a:t>غير صالح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cs typeface="PT Simple Bold Ruled" panose="020104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109627" y="23818"/>
            <a:ext cx="7078894" cy="585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قيم الأعمال الآتية مع بيان السبب:</a:t>
            </a:r>
            <a:endParaRPr lang="ar-AE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0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892069" y="3040069"/>
            <a:ext cx="10543096" cy="3560480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7126241" y="3435376"/>
            <a:ext cx="2604135" cy="11920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ما </a:t>
            </a:r>
            <a:r>
              <a:rPr lang="ar-AE" sz="2400" b="1" dirty="0" smtClean="0"/>
              <a:t>معنى </a:t>
            </a:r>
            <a:r>
              <a:rPr lang="ar-AE" sz="2400" b="1" dirty="0" smtClean="0"/>
              <a:t>مفلس</a:t>
            </a:r>
            <a:r>
              <a:rPr lang="ar-AE" sz="2400" b="1" dirty="0" smtClean="0"/>
              <a:t>؟</a:t>
            </a:r>
            <a:endParaRPr lang="en-US" sz="2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2223560" y="3490601"/>
            <a:ext cx="2604135" cy="11920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 smtClean="0"/>
              <a:t>اذكر بعض الاعمال التي تجعل صاحبها مفلس يوم القيامة</a:t>
            </a:r>
            <a:endParaRPr lang="en-US" sz="1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4827695" y="5172596"/>
            <a:ext cx="2604135" cy="11920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 smtClean="0"/>
              <a:t>ما الذي يجب </a:t>
            </a:r>
            <a:r>
              <a:rPr lang="ar-AE" sz="2000" b="1" dirty="0" smtClean="0"/>
              <a:t>على المسلم فعله ليحافظ على حسناته ؟</a:t>
            </a:r>
            <a:endParaRPr lang="en-US" sz="24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7150165" y="3474912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1</a:t>
            </a:r>
            <a:endParaRPr lang="en-US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2247486" y="3505850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2</a:t>
            </a:r>
            <a:endParaRPr lang="en-US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4827695" y="5172596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3</a:t>
            </a:r>
            <a:endParaRPr lang="en-US" sz="2800" b="1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3BE365C8-2507-4EE7-81FB-0E9B7A67026A}"/>
              </a:ext>
            </a:extLst>
          </p:cNvPr>
          <p:cNvSpPr/>
          <p:nvPr/>
        </p:nvSpPr>
        <p:spPr>
          <a:xfrm>
            <a:off x="837670" y="1336914"/>
            <a:ext cx="3075709" cy="1316181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b="1" dirty="0">
                <a:solidFill>
                  <a:schemeClr val="tx1"/>
                </a:solidFill>
              </a:rPr>
              <a:t>بنك الاسئلة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4223632" y="1731828"/>
            <a:ext cx="38122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البطــاقة التفاعلية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1C99FA5C-54DA-41D5-8DEC-925B57F6D5BE}"/>
              </a:ext>
            </a:extLst>
          </p:cNvPr>
          <p:cNvSpPr/>
          <p:nvPr/>
        </p:nvSpPr>
        <p:spPr>
          <a:xfrm>
            <a:off x="8359456" y="1387455"/>
            <a:ext cx="3075709" cy="1316181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chemeClr val="tx1"/>
                </a:solidFill>
              </a:rPr>
              <a:t>أنقر فوق الرقم ليظهر السؤال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2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5" grpId="0" animBg="1"/>
      <p:bldP spid="6" grpId="0" animBg="1"/>
      <p:bldP spid="7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Oval 10"/>
          <p:cNvSpPr>
            <a:spLocks noChangeArrowheads="1"/>
          </p:cNvSpPr>
          <p:nvPr/>
        </p:nvSpPr>
        <p:spPr bwMode="auto">
          <a:xfrm>
            <a:off x="1524001" y="4027310"/>
            <a:ext cx="3254908" cy="276084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>
              <a:lnSpc>
                <a:spcPct val="200000"/>
              </a:lnSpc>
              <a:defRPr/>
            </a:pPr>
            <a:r>
              <a:rPr lang="ar-SY" dirty="0">
                <a:solidFill>
                  <a:srgbClr val="000000"/>
                </a:solidFill>
              </a:rPr>
              <a:t>  </a:t>
            </a:r>
            <a:endParaRPr lang="ar-AE" dirty="0">
              <a:solidFill>
                <a:srgbClr val="000000"/>
              </a:solidFill>
            </a:endParaRPr>
          </a:p>
        </p:txBody>
      </p:sp>
      <p:sp>
        <p:nvSpPr>
          <p:cNvPr id="168967" name="Oval 8"/>
          <p:cNvSpPr>
            <a:spLocks noChangeArrowheads="1"/>
          </p:cNvSpPr>
          <p:nvPr/>
        </p:nvSpPr>
        <p:spPr bwMode="auto">
          <a:xfrm>
            <a:off x="7266046" y="4027310"/>
            <a:ext cx="3401954" cy="276084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>
              <a:defRPr/>
            </a:pPr>
            <a:endParaRPr lang="ar-AE" dirty="0">
              <a:solidFill>
                <a:srgbClr val="000000"/>
              </a:solidFill>
            </a:endParaRP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>
          <a:xfrm>
            <a:off x="7523559" y="2398720"/>
            <a:ext cx="2545556" cy="581025"/>
          </a:xfrm>
        </p:spPr>
        <p:txBody>
          <a:bodyPr/>
          <a:lstStyle/>
          <a:p>
            <a:pPr eaLnBrk="1" hangingPunct="1"/>
            <a:r>
              <a:rPr lang="ar-SA" altLang="ar-AE" sz="3200" b="1" dirty="0"/>
              <a:t>المفلس</a:t>
            </a:r>
            <a:r>
              <a:rPr lang="ar-AE" altLang="ar-AE" sz="3200" b="1" dirty="0"/>
              <a:t>ُ</a:t>
            </a:r>
            <a:r>
              <a:rPr lang="ar-SA" altLang="ar-AE" sz="3200" b="1" dirty="0"/>
              <a:t> </a:t>
            </a:r>
            <a:r>
              <a:rPr lang="ar-SA" altLang="ar-AE" sz="3200" b="1" dirty="0"/>
              <a:t>في </a:t>
            </a:r>
            <a:r>
              <a:rPr lang="ar-SA" altLang="ar-AE" sz="3200" b="1" dirty="0"/>
              <a:t>الد</a:t>
            </a:r>
            <a:r>
              <a:rPr lang="ar-AE" altLang="ar-AE" sz="3200" b="1" dirty="0"/>
              <a:t>ُّ</a:t>
            </a:r>
            <a:r>
              <a:rPr lang="ar-SA" altLang="ar-AE" sz="3200" b="1" dirty="0"/>
              <a:t>ن</a:t>
            </a:r>
            <a:r>
              <a:rPr lang="ar-AE" altLang="ar-AE" sz="3200" b="1" dirty="0"/>
              <a:t>ْ</a:t>
            </a:r>
            <a:r>
              <a:rPr lang="ar-SA" altLang="ar-AE" sz="3200" b="1" dirty="0"/>
              <a:t>يا</a:t>
            </a:r>
            <a:endParaRPr lang="en-US" altLang="ar-AE" sz="3200" b="1" dirty="0"/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1764339" y="2442772"/>
            <a:ext cx="3014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r>
              <a:rPr lang="ar-SA" altLang="ar-AE" sz="3200" b="1" dirty="0">
                <a:solidFill>
                  <a:srgbClr val="073E87"/>
                </a:solidFill>
              </a:rPr>
              <a:t>ال</a:t>
            </a:r>
            <a:r>
              <a:rPr lang="ar-AE" altLang="ar-AE" sz="3200" b="1" dirty="0">
                <a:solidFill>
                  <a:srgbClr val="073E87"/>
                </a:solidFill>
              </a:rPr>
              <a:t>ْ</a:t>
            </a:r>
            <a:r>
              <a:rPr lang="ar-SA" altLang="ar-AE" sz="3200" b="1" dirty="0">
                <a:solidFill>
                  <a:srgbClr val="073E87"/>
                </a:solidFill>
              </a:rPr>
              <a:t>م</a:t>
            </a:r>
            <a:r>
              <a:rPr lang="ar-AE" altLang="ar-AE" sz="3200" b="1" dirty="0">
                <a:solidFill>
                  <a:srgbClr val="073E87"/>
                </a:solidFill>
              </a:rPr>
              <a:t>ُ</a:t>
            </a:r>
            <a:r>
              <a:rPr lang="ar-SA" altLang="ar-AE" sz="3200" b="1" dirty="0">
                <a:solidFill>
                  <a:srgbClr val="073E87"/>
                </a:solidFill>
              </a:rPr>
              <a:t>ف</a:t>
            </a:r>
            <a:r>
              <a:rPr lang="ar-AE" altLang="ar-AE" sz="3200" b="1" dirty="0">
                <a:solidFill>
                  <a:srgbClr val="073E87"/>
                </a:solidFill>
              </a:rPr>
              <a:t>ْ</a:t>
            </a:r>
            <a:r>
              <a:rPr lang="ar-SA" altLang="ar-AE" sz="3200" b="1" dirty="0">
                <a:solidFill>
                  <a:srgbClr val="073E87"/>
                </a:solidFill>
              </a:rPr>
              <a:t>ل</a:t>
            </a:r>
            <a:r>
              <a:rPr lang="ar-AE" altLang="ar-AE" sz="3200" b="1" dirty="0">
                <a:solidFill>
                  <a:srgbClr val="073E87"/>
                </a:solidFill>
              </a:rPr>
              <a:t>ِ</a:t>
            </a:r>
            <a:r>
              <a:rPr lang="ar-SA" altLang="ar-AE" sz="3200" b="1" dirty="0">
                <a:solidFill>
                  <a:srgbClr val="073E87"/>
                </a:solidFill>
              </a:rPr>
              <a:t>س</a:t>
            </a:r>
            <a:r>
              <a:rPr lang="ar-AE" altLang="ar-AE" sz="3200" b="1" dirty="0">
                <a:solidFill>
                  <a:srgbClr val="073E87"/>
                </a:solidFill>
              </a:rPr>
              <a:t>ُ</a:t>
            </a:r>
            <a:r>
              <a:rPr lang="ar-SA" altLang="ar-AE" sz="3200" b="1" dirty="0">
                <a:solidFill>
                  <a:srgbClr val="073E87"/>
                </a:solidFill>
              </a:rPr>
              <a:t> </a:t>
            </a:r>
            <a:r>
              <a:rPr lang="ar-AE" altLang="ar-AE" sz="3200" b="1" dirty="0">
                <a:solidFill>
                  <a:srgbClr val="073E87"/>
                </a:solidFill>
              </a:rPr>
              <a:t>يَوْمَ القِيامَةِ</a:t>
            </a:r>
            <a:endParaRPr lang="en-US" altLang="ar-AE" sz="3200" b="1" dirty="0">
              <a:solidFill>
                <a:srgbClr val="073E87"/>
              </a:solidFill>
            </a:endParaRPr>
          </a:p>
        </p:txBody>
      </p:sp>
      <p:sp>
        <p:nvSpPr>
          <p:cNvPr id="172038" name="AutoShape 6"/>
          <p:cNvSpPr>
            <a:spLocks noChangeArrowheads="1"/>
          </p:cNvSpPr>
          <p:nvPr/>
        </p:nvSpPr>
        <p:spPr bwMode="auto">
          <a:xfrm>
            <a:off x="8592621" y="2887038"/>
            <a:ext cx="495423" cy="583742"/>
          </a:xfrm>
          <a:prstGeom prst="downArrow">
            <a:avLst>
              <a:gd name="adj1" fmla="val 25539"/>
              <a:gd name="adj2" fmla="val 26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ar-AE" altLang="ar-AE">
              <a:solidFill>
                <a:srgbClr val="000000"/>
              </a:solidFill>
            </a:endParaRPr>
          </a:p>
        </p:txBody>
      </p:sp>
      <p:sp>
        <p:nvSpPr>
          <p:cNvPr id="172040" name="Rectangle 11"/>
          <p:cNvSpPr>
            <a:spLocks noChangeArrowheads="1"/>
          </p:cNvSpPr>
          <p:nvPr/>
        </p:nvSpPr>
        <p:spPr bwMode="auto">
          <a:xfrm>
            <a:off x="8094465" y="3512055"/>
            <a:ext cx="140374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ar-SA" altLang="ar-AE" sz="3600" b="1" dirty="0">
                <a:solidFill>
                  <a:prstClr val="white"/>
                </a:solidFill>
              </a:rPr>
              <a:t>الاختلاف</a:t>
            </a:r>
            <a:endParaRPr lang="en-US" altLang="ar-AE" sz="3600" b="1" dirty="0">
              <a:solidFill>
                <a:prstClr val="white"/>
              </a:solidFill>
            </a:endParaRPr>
          </a:p>
        </p:txBody>
      </p:sp>
      <p:sp>
        <p:nvSpPr>
          <p:cNvPr id="172041" name="Rectangle 12"/>
          <p:cNvSpPr>
            <a:spLocks noChangeArrowheads="1"/>
          </p:cNvSpPr>
          <p:nvPr/>
        </p:nvSpPr>
        <p:spPr bwMode="auto">
          <a:xfrm>
            <a:off x="5350228" y="3520421"/>
            <a:ext cx="140374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ar-SA" altLang="ar-AE" sz="3600" b="1" dirty="0">
                <a:solidFill>
                  <a:prstClr val="white"/>
                </a:solidFill>
              </a:rPr>
              <a:t>التشابه</a:t>
            </a:r>
            <a:endParaRPr lang="en-US" altLang="ar-AE" sz="3600" b="1" dirty="0">
              <a:solidFill>
                <a:prstClr val="white"/>
              </a:solidFill>
            </a:endParaRPr>
          </a:p>
        </p:txBody>
      </p:sp>
      <p:sp>
        <p:nvSpPr>
          <p:cNvPr id="172042" name="Rectangle 13"/>
          <p:cNvSpPr>
            <a:spLocks noChangeArrowheads="1"/>
          </p:cNvSpPr>
          <p:nvPr/>
        </p:nvSpPr>
        <p:spPr bwMode="auto">
          <a:xfrm>
            <a:off x="2472264" y="3592812"/>
            <a:ext cx="140374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/>
            <a:r>
              <a:rPr lang="ar-SA" altLang="ar-AE" sz="3600" b="1" dirty="0">
                <a:solidFill>
                  <a:prstClr val="white"/>
                </a:solidFill>
              </a:rPr>
              <a:t>الاختلاف</a:t>
            </a:r>
            <a:endParaRPr lang="en-US" altLang="ar-AE" sz="36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43043" y="114810"/>
            <a:ext cx="6634163" cy="502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342900" indent="-342900" algn="ctr" rtl="0">
              <a:spcBef>
                <a:spcPts val="800"/>
              </a:spcBef>
              <a:defRPr/>
            </a:pPr>
            <a:r>
              <a:rPr lang="ar-AE" sz="2800" dirty="0">
                <a:solidFill>
                  <a:prstClr val="black"/>
                </a:solidFill>
              </a:rPr>
              <a:t>- </a:t>
            </a:r>
            <a:r>
              <a:rPr lang="ar-SY" altLang="en-US" sz="2800" b="1" dirty="0">
                <a:solidFill>
                  <a:srgbClr val="000000"/>
                </a:solidFill>
                <a:latin typeface="Franklin Gothic Book"/>
              </a:rPr>
              <a:t>يقارن</a:t>
            </a:r>
            <a:r>
              <a:rPr lang="ar-AE" altLang="en-US" sz="2800" b="1" dirty="0">
                <a:solidFill>
                  <a:srgbClr val="000000"/>
                </a:solidFill>
                <a:latin typeface="Franklin Gothic Book"/>
              </a:rPr>
              <a:t>ُ</a:t>
            </a:r>
            <a:r>
              <a:rPr lang="ar-SY" altLang="en-US" sz="2800" b="1" dirty="0">
                <a:solidFill>
                  <a:srgbClr val="000000"/>
                </a:solidFill>
                <a:latin typeface="Franklin Gothic Book"/>
              </a:rPr>
              <a:t> بينَ المُفلس</a:t>
            </a:r>
            <a:r>
              <a:rPr lang="ar-AE" altLang="en-US" sz="2800" b="1" dirty="0">
                <a:solidFill>
                  <a:srgbClr val="000000"/>
                </a:solidFill>
                <a:latin typeface="Franklin Gothic Book"/>
              </a:rPr>
              <a:t>ِ</a:t>
            </a:r>
            <a:r>
              <a:rPr lang="ar-SY" altLang="en-US" sz="2800" b="1" dirty="0">
                <a:solidFill>
                  <a:srgbClr val="000000"/>
                </a:solidFill>
                <a:latin typeface="Franklin Gothic Book"/>
              </a:rPr>
              <a:t> في الدُّنيا </a:t>
            </a:r>
            <a:r>
              <a:rPr lang="ar-AE" altLang="en-US" sz="2800" b="1" dirty="0">
                <a:solidFill>
                  <a:srgbClr val="000000"/>
                </a:solidFill>
                <a:latin typeface="Franklin Gothic Book"/>
              </a:rPr>
              <a:t>و</a:t>
            </a:r>
            <a:r>
              <a:rPr lang="ar-SY" altLang="en-US" sz="2800" b="1" dirty="0">
                <a:solidFill>
                  <a:srgbClr val="000000"/>
                </a:solidFill>
                <a:latin typeface="Franklin Gothic Book"/>
              </a:rPr>
              <a:t>المفلسِ في الآخرة</a:t>
            </a:r>
            <a:r>
              <a:rPr lang="ar-AE" altLang="en-US" sz="2800" b="1" dirty="0">
                <a:solidFill>
                  <a:srgbClr val="000000"/>
                </a:solidFill>
                <a:latin typeface="Franklin Gothic Book"/>
              </a:rPr>
              <a:t>ِ</a:t>
            </a:r>
            <a:r>
              <a:rPr lang="ar-SY" altLang="en-US" sz="2800" b="1" dirty="0">
                <a:solidFill>
                  <a:srgbClr val="000000"/>
                </a:solidFill>
                <a:latin typeface="Franklin Gothic Book"/>
              </a:rPr>
              <a:t>.</a:t>
            </a:r>
            <a:endParaRPr lang="ar-SY" altLang="en-US" sz="2800" b="1" kern="0" dirty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" name="Oval 2"/>
          <p:cNvSpPr/>
          <p:nvPr/>
        </p:nvSpPr>
        <p:spPr>
          <a:xfrm>
            <a:off x="4712761" y="4316582"/>
            <a:ext cx="2843065" cy="23930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lnSpc>
                <a:spcPct val="200000"/>
              </a:lnSpc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927235" y="2979744"/>
            <a:ext cx="495423" cy="583742"/>
          </a:xfrm>
          <a:prstGeom prst="downArrow">
            <a:avLst>
              <a:gd name="adj1" fmla="val 25539"/>
              <a:gd name="adj2" fmla="val 26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ar-AE" altLang="ar-AE">
              <a:solidFill>
                <a:srgbClr val="00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524002" y="945223"/>
            <a:ext cx="9143999" cy="961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يخسر أمواله – كلاهما يخسر – يخسر حسناته – الأموال قد تعوّض – الحسنات لا تعوّض – كلاهما لا يحبه الناس</a:t>
            </a:r>
            <a:endParaRPr lang="ar-AE" sz="32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967668" y="4316583"/>
            <a:ext cx="1968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يخسر أمواله </a:t>
            </a:r>
            <a:endParaRPr lang="ar-AE" dirty="0"/>
          </a:p>
        </p:txBody>
      </p:sp>
      <p:sp>
        <p:nvSpPr>
          <p:cNvPr id="5" name="مستطيل 4"/>
          <p:cNvSpPr/>
          <p:nvPr/>
        </p:nvSpPr>
        <p:spPr>
          <a:xfrm>
            <a:off x="5064066" y="4656483"/>
            <a:ext cx="1996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كلاهما يخسر </a:t>
            </a:r>
            <a:endParaRPr lang="ar-AE" dirty="0"/>
          </a:p>
        </p:txBody>
      </p:sp>
      <p:sp>
        <p:nvSpPr>
          <p:cNvPr id="6" name="مستطيل 5"/>
          <p:cNvSpPr/>
          <p:nvPr/>
        </p:nvSpPr>
        <p:spPr>
          <a:xfrm>
            <a:off x="1986142" y="4439602"/>
            <a:ext cx="2122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يخسر حسناته </a:t>
            </a:r>
            <a:endParaRPr lang="ar-AE" dirty="0"/>
          </a:p>
        </p:txBody>
      </p:sp>
      <p:sp>
        <p:nvSpPr>
          <p:cNvPr id="7" name="مستطيل 6"/>
          <p:cNvSpPr/>
          <p:nvPr/>
        </p:nvSpPr>
        <p:spPr>
          <a:xfrm>
            <a:off x="7654281" y="5407731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الأموال قد تعوّض </a:t>
            </a:r>
            <a:endParaRPr lang="ar-AE" dirty="0"/>
          </a:p>
        </p:txBody>
      </p:sp>
      <p:sp>
        <p:nvSpPr>
          <p:cNvPr id="8" name="مستطيل 7"/>
          <p:cNvSpPr/>
          <p:nvPr/>
        </p:nvSpPr>
        <p:spPr>
          <a:xfrm>
            <a:off x="1807416" y="5391578"/>
            <a:ext cx="2733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الحسنات لا تعوّض </a:t>
            </a:r>
            <a:endParaRPr lang="ar-AE" dirty="0"/>
          </a:p>
        </p:txBody>
      </p:sp>
      <p:sp>
        <p:nvSpPr>
          <p:cNvPr id="9" name="مستطيل 8"/>
          <p:cNvSpPr/>
          <p:nvPr/>
        </p:nvSpPr>
        <p:spPr>
          <a:xfrm>
            <a:off x="4785824" y="5485856"/>
            <a:ext cx="2584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2800" b="1" dirty="0">
                <a:solidFill>
                  <a:srgbClr val="FF0000"/>
                </a:solidFill>
              </a:rPr>
              <a:t>كلاهما لا يحبه الناس</a:t>
            </a:r>
          </a:p>
        </p:txBody>
      </p:sp>
      <p:sp>
        <p:nvSpPr>
          <p:cNvPr id="10" name="ضرب 9"/>
          <p:cNvSpPr/>
          <p:nvPr/>
        </p:nvSpPr>
        <p:spPr>
          <a:xfrm>
            <a:off x="9498212" y="755345"/>
            <a:ext cx="636997" cy="849425"/>
          </a:xfrm>
          <a:prstGeom prst="mathMultiply">
            <a:avLst>
              <a:gd name="adj1" fmla="val 53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ضرب 21"/>
          <p:cNvSpPr/>
          <p:nvPr/>
        </p:nvSpPr>
        <p:spPr>
          <a:xfrm>
            <a:off x="7447927" y="742743"/>
            <a:ext cx="636997" cy="849425"/>
          </a:xfrm>
          <a:prstGeom prst="mathMultiply">
            <a:avLst>
              <a:gd name="adj1" fmla="val 53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3" name="ضرب 22"/>
          <p:cNvSpPr/>
          <p:nvPr/>
        </p:nvSpPr>
        <p:spPr>
          <a:xfrm>
            <a:off x="5183799" y="700624"/>
            <a:ext cx="636997" cy="849425"/>
          </a:xfrm>
          <a:prstGeom prst="mathMultiply">
            <a:avLst>
              <a:gd name="adj1" fmla="val 53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ضرب 23"/>
          <p:cNvSpPr/>
          <p:nvPr/>
        </p:nvSpPr>
        <p:spPr>
          <a:xfrm>
            <a:off x="2785661" y="762658"/>
            <a:ext cx="636997" cy="849425"/>
          </a:xfrm>
          <a:prstGeom prst="mathMultiply">
            <a:avLst>
              <a:gd name="adj1" fmla="val 53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ضرب 24"/>
          <p:cNvSpPr/>
          <p:nvPr/>
        </p:nvSpPr>
        <p:spPr>
          <a:xfrm>
            <a:off x="7330672" y="1296108"/>
            <a:ext cx="636997" cy="849425"/>
          </a:xfrm>
          <a:prstGeom prst="mathMultiply">
            <a:avLst>
              <a:gd name="adj1" fmla="val 53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6" name="ضرب 25"/>
          <p:cNvSpPr/>
          <p:nvPr/>
        </p:nvSpPr>
        <p:spPr>
          <a:xfrm>
            <a:off x="4546802" y="1236564"/>
            <a:ext cx="636997" cy="849425"/>
          </a:xfrm>
          <a:prstGeom prst="mathMultiply">
            <a:avLst>
              <a:gd name="adj1" fmla="val 53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059067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99" y="3508117"/>
            <a:ext cx="707991" cy="686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66" y="3487570"/>
            <a:ext cx="707991" cy="686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33" y="5156589"/>
            <a:ext cx="707991" cy="6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4842"/>
            <a:ext cx="11137900" cy="6645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1849" y="3238108"/>
            <a:ext cx="2229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الإعتذارُ منهُ.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2606" y="4097516"/>
            <a:ext cx="384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التّوبةُ والمداومةُ على الصّلاةِ 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5006" y="5051198"/>
            <a:ext cx="384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التّوبةُ والمداومةُ على الصّدقِ 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7406" y="5976599"/>
            <a:ext cx="253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التّوبةُ ودفعُ ثمنها 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29" y="1"/>
            <a:ext cx="8927183" cy="5114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3822" y="2540525"/>
            <a:ext cx="104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السّبُ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3757" y="3409364"/>
            <a:ext cx="103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الكذبُ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6157" y="4344189"/>
            <a:ext cx="103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الغيبةُ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7350" y="2534242"/>
            <a:ext cx="103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الضّربُ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8920" y="3469068"/>
            <a:ext cx="103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السّرقةُ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2210" y="4347333"/>
            <a:ext cx="103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القتلُ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98" y="877329"/>
            <a:ext cx="707991" cy="686255"/>
          </a:xfrm>
          <a:prstGeom prst="rect">
            <a:avLst/>
          </a:prstGeom>
        </p:spPr>
      </p:pic>
      <p:pic>
        <p:nvPicPr>
          <p:cNvPr id="4" name="Picture 4" descr="Image result for tick and cross 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977" y="1930510"/>
            <a:ext cx="679373" cy="6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ick and cross 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97" y="2932120"/>
            <a:ext cx="679373" cy="6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98" y="3813421"/>
            <a:ext cx="707991" cy="686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98" y="4804037"/>
            <a:ext cx="707991" cy="686255"/>
          </a:xfrm>
          <a:prstGeom prst="rect">
            <a:avLst/>
          </a:prstGeom>
        </p:spPr>
      </p:pic>
      <p:pic>
        <p:nvPicPr>
          <p:cNvPr id="8" name="Picture 7" descr="Image result for tick and cross 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98" y="5865277"/>
            <a:ext cx="679373" cy="6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5079"/>
          <a:stretch/>
        </p:blipFill>
        <p:spPr>
          <a:xfrm>
            <a:off x="584200" y="1498600"/>
            <a:ext cx="10996105" cy="45212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448300" y="393700"/>
            <a:ext cx="3937000" cy="78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 smtClean="0">
                <a:solidFill>
                  <a:schemeClr val="accent6">
                    <a:lumMod val="50000"/>
                  </a:schemeClr>
                </a:solidFill>
              </a:rPr>
              <a:t>الربط بالهوية الوطنية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للأسفل 1"/>
          <p:cNvSpPr/>
          <p:nvPr/>
        </p:nvSpPr>
        <p:spPr>
          <a:xfrm>
            <a:off x="4266494" y="304800"/>
            <a:ext cx="4013200" cy="36449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 smtClean="0">
                <a:solidFill>
                  <a:srgbClr val="00B050"/>
                </a:solidFill>
              </a:rPr>
              <a:t>التقويم الختامي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078088" y="4057134"/>
            <a:ext cx="10390012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hlinkClick r:id="rId2"/>
              </a:rPr>
              <a:t>https://</a:t>
            </a:r>
            <a:r>
              <a:rPr lang="en-US" sz="4400" b="1" dirty="0" smtClean="0">
                <a:hlinkClick r:id="rId2"/>
              </a:rPr>
              <a:t>quizizz.com/admin/quiz/613b63983c54fc001d63f9b0</a:t>
            </a:r>
            <a:endParaRPr lang="ar-AE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6334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445268" y="4564564"/>
            <a:ext cx="49225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400" b="1" dirty="0"/>
              <a:t>عبّر عن الصورتين بكلمة </a:t>
            </a:r>
            <a:endParaRPr lang="ar-AE" sz="4400" b="1" dirty="0"/>
          </a:p>
        </p:txBody>
      </p:sp>
    </p:spTree>
    <p:extLst>
      <p:ext uri="{BB962C8B-B14F-4D97-AF65-F5344CB8AC3E}">
        <p14:creationId xmlns:p14="http://schemas.microsoft.com/office/powerpoint/2010/main" val="41562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852" r="5872" b="31815"/>
          <a:stretch/>
        </p:blipFill>
        <p:spPr>
          <a:xfrm>
            <a:off x="1524001" y="857250"/>
            <a:ext cx="4408715" cy="51435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916425" y="4468925"/>
            <a:ext cx="1461407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أعمال</a:t>
            </a:r>
          </a:p>
          <a:p>
            <a:pPr algn="ctr"/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سيئة</a:t>
            </a:r>
            <a:endParaRPr lang="ar-AE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852" r="5872" b="31815"/>
          <a:stretch/>
        </p:blipFill>
        <p:spPr>
          <a:xfrm>
            <a:off x="6259286" y="857250"/>
            <a:ext cx="4408715" cy="51435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615805" y="10644"/>
            <a:ext cx="6983186" cy="90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صديقي ضع الثمار المناسبة في مكانها لتكتمل الشجرة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763082" y="4426822"/>
            <a:ext cx="1217023" cy="79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أعمال حسنة</a:t>
            </a:r>
            <a:endParaRPr lang="ar-AE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7664392" y="5200976"/>
            <a:ext cx="753728" cy="8191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9932447" y="5265580"/>
            <a:ext cx="803795" cy="69016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6073745" y="5225470"/>
            <a:ext cx="753728" cy="8191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6869222" y="5215018"/>
            <a:ext cx="753728" cy="8191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8468032" y="5180127"/>
            <a:ext cx="753728" cy="8191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9224327" y="5234828"/>
            <a:ext cx="803795" cy="7761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4443876" y="5234668"/>
            <a:ext cx="753728" cy="8191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2303194" y="5220245"/>
            <a:ext cx="709803" cy="77142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1533577" y="5225039"/>
            <a:ext cx="741480" cy="7579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3692300" y="5234811"/>
            <a:ext cx="709038" cy="77059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5276629" y="5243623"/>
            <a:ext cx="753728" cy="81916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3020986" y="5248940"/>
            <a:ext cx="639343" cy="69485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9" name="شكل بيضاوي 18"/>
          <p:cNvSpPr/>
          <p:nvPr/>
        </p:nvSpPr>
        <p:spPr>
          <a:xfrm>
            <a:off x="9582046" y="5168377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النظافة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شكل بيضاوي 19"/>
          <p:cNvSpPr/>
          <p:nvPr/>
        </p:nvSpPr>
        <p:spPr>
          <a:xfrm>
            <a:off x="8104314" y="5127556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إلقاء</a:t>
            </a:r>
          </a:p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السلام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519512" y="5236205"/>
            <a:ext cx="1059011" cy="6346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رد السلام</a:t>
            </a:r>
          </a:p>
        </p:txBody>
      </p:sp>
      <p:sp>
        <p:nvSpPr>
          <p:cNvPr id="22" name="شكل بيضاوي 21"/>
          <p:cNvSpPr/>
          <p:nvPr/>
        </p:nvSpPr>
        <p:spPr>
          <a:xfrm>
            <a:off x="4969232" y="5253233"/>
            <a:ext cx="1384874" cy="766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منع</a:t>
            </a:r>
          </a:p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الأذى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1181006" y="5135722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التواضع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6479625" y="5119394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احترام </a:t>
            </a:r>
          </a:p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القانون</a:t>
            </a:r>
            <a:endParaRPr lang="ar-AE" sz="788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8839097" y="5103064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اللعب </a:t>
            </a:r>
          </a:p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بالشارع</a:t>
            </a:r>
            <a:endParaRPr lang="ar-AE" sz="788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723884" y="5225525"/>
            <a:ext cx="1240796" cy="66549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إلقاء الأوساخ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7266118" y="5121517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التكبّر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شكل بيضاوي 27"/>
          <p:cNvSpPr/>
          <p:nvPr/>
        </p:nvSpPr>
        <p:spPr>
          <a:xfrm>
            <a:off x="4079328" y="5176541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مخالفة </a:t>
            </a:r>
          </a:p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القانون</a:t>
            </a:r>
            <a:endParaRPr lang="ar-AE" sz="788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شكل بيضاوي 28"/>
          <p:cNvSpPr/>
          <p:nvPr/>
        </p:nvSpPr>
        <p:spPr>
          <a:xfrm>
            <a:off x="5736677" y="5152050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الصوت المرتفع</a:t>
            </a:r>
            <a:endParaRPr lang="ar-AE" sz="788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شكل بيضاوي 29"/>
          <p:cNvSpPr/>
          <p:nvPr/>
        </p:nvSpPr>
        <p:spPr>
          <a:xfrm>
            <a:off x="1923953" y="5135720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الإزعاج</a:t>
            </a:r>
            <a:endParaRPr lang="ar-AE" sz="825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6906501" y="2845585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شكل بيضاوي 31"/>
          <p:cNvSpPr/>
          <p:nvPr/>
        </p:nvSpPr>
        <p:spPr>
          <a:xfrm>
            <a:off x="6720434" y="2853075"/>
            <a:ext cx="1176746" cy="6346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رد السلام</a:t>
            </a:r>
            <a:endParaRPr lang="ar-AE" sz="1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8689577" y="1842848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شكل بيضاوي 33"/>
          <p:cNvSpPr/>
          <p:nvPr/>
        </p:nvSpPr>
        <p:spPr>
          <a:xfrm>
            <a:off x="8349239" y="1837352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النظافة</a:t>
            </a:r>
            <a:endParaRPr lang="ar-AE" sz="1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5" name="صورة 34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8228011" y="2622532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7470124" y="1816501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شكل بيضاوي 37"/>
          <p:cNvSpPr/>
          <p:nvPr/>
        </p:nvSpPr>
        <p:spPr>
          <a:xfrm>
            <a:off x="7157260" y="1755710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احترام </a:t>
            </a:r>
          </a:p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القانون</a:t>
            </a:r>
            <a:endParaRPr lang="ar-AE" sz="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صورة 38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8706725" y="3924738"/>
            <a:ext cx="803795" cy="87357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0" name="شكل بيضاوي 39"/>
          <p:cNvSpPr/>
          <p:nvPr/>
        </p:nvSpPr>
        <p:spPr>
          <a:xfrm>
            <a:off x="8381899" y="3829435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التواضع</a:t>
            </a:r>
            <a:endParaRPr lang="ar-AE" sz="1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9150575" y="3047076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شكل بيضاوي 41"/>
          <p:cNvSpPr/>
          <p:nvPr/>
        </p:nvSpPr>
        <p:spPr>
          <a:xfrm>
            <a:off x="8839097" y="2996679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إلقاء السلام</a:t>
            </a:r>
            <a:endParaRPr lang="ar-AE" sz="1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3950480" y="1895913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شكل بيضاوي 43"/>
          <p:cNvSpPr/>
          <p:nvPr/>
        </p:nvSpPr>
        <p:spPr>
          <a:xfrm>
            <a:off x="3613958" y="1812860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اللعب </a:t>
            </a:r>
          </a:p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بالشارع</a:t>
            </a:r>
            <a:endParaRPr lang="ar-AE" sz="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5" name="صورة 44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2738072" y="1794296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شكل بيضاوي 45"/>
          <p:cNvSpPr/>
          <p:nvPr/>
        </p:nvSpPr>
        <p:spPr>
          <a:xfrm>
            <a:off x="2392037" y="1749668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التكبّر</a:t>
            </a:r>
            <a:endParaRPr lang="ar-AE" sz="1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7" name="صورة 46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3478046" y="2612904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شكل بيضاوي 47"/>
          <p:cNvSpPr/>
          <p:nvPr/>
        </p:nvSpPr>
        <p:spPr>
          <a:xfrm>
            <a:off x="3156758" y="2555804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إلقاء الأوساخ</a:t>
            </a:r>
            <a:endParaRPr lang="ar-AE" sz="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9" name="صورة 48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4404973" y="3084251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شكل بيضاوي 49"/>
          <p:cNvSpPr/>
          <p:nvPr/>
        </p:nvSpPr>
        <p:spPr>
          <a:xfrm>
            <a:off x="4095650" y="3013004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الصوت المرتفع</a:t>
            </a:r>
            <a:endParaRPr lang="ar-AE" sz="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شكل بيضاوي 50"/>
          <p:cNvSpPr/>
          <p:nvPr/>
        </p:nvSpPr>
        <p:spPr>
          <a:xfrm>
            <a:off x="7916535" y="2563971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منع الأذى</a:t>
            </a:r>
            <a:endParaRPr lang="ar-AE" sz="1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2" name="صورة 51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2170947" y="2832195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شكل بيضاوي 52"/>
          <p:cNvSpPr/>
          <p:nvPr/>
        </p:nvSpPr>
        <p:spPr>
          <a:xfrm>
            <a:off x="1842311" y="2776242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مخالفة القانون</a:t>
            </a:r>
            <a:endParaRPr lang="ar-AE" sz="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4" name="صورة 53"/>
          <p:cNvPicPr>
            <a:picLocks noChangeAspect="1"/>
          </p:cNvPicPr>
          <p:nvPr/>
        </p:nvPicPr>
        <p:blipFill rotWithShape="1">
          <a:blip r:embed="rId4"/>
          <a:srcRect l="6163" t="2469" r="4565" b="2761"/>
          <a:stretch/>
        </p:blipFill>
        <p:spPr>
          <a:xfrm rot="5400000">
            <a:off x="3942866" y="3926206"/>
            <a:ext cx="803795" cy="8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شكل بيضاوي 54"/>
          <p:cNvSpPr/>
          <p:nvPr/>
        </p:nvSpPr>
        <p:spPr>
          <a:xfrm>
            <a:off x="3622124" y="3878420"/>
            <a:ext cx="1469231" cy="883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الإزعاج</a:t>
            </a:r>
            <a:endParaRPr lang="ar-AE" sz="1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4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3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زهرة&#10;&#10;تم إنشاء الوصف تلقائياً">
            <a:extLst>
              <a:ext uri="{FF2B5EF4-FFF2-40B4-BE49-F238E27FC236}">
                <a16:creationId xmlns="" xmlns:a16="http://schemas.microsoft.com/office/drawing/2014/main" id="{A76550D1-93F2-4053-ACA1-1803DAFD8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="" xmlns:a16="http://schemas.microsoft.com/office/drawing/2014/main" id="{2680F96A-BE95-4CEC-B11A-EC54ADED4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2" t="82328" r="43844"/>
          <a:stretch/>
        </p:blipFill>
        <p:spPr>
          <a:xfrm rot="20298973">
            <a:off x="1677358" y="175394"/>
            <a:ext cx="1062317" cy="589588"/>
          </a:xfrm>
          <a:prstGeom prst="rect">
            <a:avLst/>
          </a:prstGeom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="" xmlns:a16="http://schemas.microsoft.com/office/drawing/2014/main" id="{5D88CCC6-B59D-40A2-A447-47B303F5F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AF3"/>
              </a:clrFrom>
              <a:clrTo>
                <a:srgbClr val="FDFA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4" t="9231" r="15769" b="32923"/>
          <a:stretch/>
        </p:blipFill>
        <p:spPr>
          <a:xfrm>
            <a:off x="9483026" y="125636"/>
            <a:ext cx="1121481" cy="74685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10740" y="3200327"/>
            <a:ext cx="79705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ar-AE" altLang="ar-SA" sz="9600" b="1" dirty="0">
                <a:solidFill>
                  <a:srgbClr val="993366"/>
                </a:solidFill>
                <a:latin typeface="Calibri" panose="020F0502020204030204" pitchFamily="34" charset="0"/>
                <a:cs typeface="Monotype Koufi" pitchFamily="2" charset="-78"/>
              </a:rPr>
              <a:t>المفلس الحقيقي</a:t>
            </a:r>
            <a:endParaRPr lang="ar-AE" altLang="ar-SA" sz="1400" b="1" dirty="0">
              <a:solidFill>
                <a:srgbClr val="993366"/>
              </a:solidFill>
              <a:latin typeface="Calibri" panose="020F0502020204030204" pitchFamily="34" charset="0"/>
              <a:cs typeface="Monotype Koufi" pitchFamily="2" charset="-78"/>
              <a:sym typeface="AGA Arabesque" panose="05010101010101010101" pitchFamily="2" charset="2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8494074" y="1253916"/>
            <a:ext cx="224644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50" b="1" dirty="0">
                <a:ln/>
                <a:solidFill>
                  <a:srgbClr val="766F54">
                    <a:lumMod val="10000"/>
                  </a:srgb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الوحدة الأولى</a:t>
            </a:r>
            <a:endParaRPr lang="en-US" sz="4050" b="1" dirty="0">
              <a:ln/>
              <a:solidFill>
                <a:srgbClr val="766F54">
                  <a:lumMod val="10000"/>
                </a:srgb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1606022" y="1253916"/>
            <a:ext cx="218874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50" b="1" dirty="0">
                <a:ln/>
                <a:solidFill>
                  <a:srgbClr val="DE7E18">
                    <a:lumMod val="75000"/>
                  </a:srgb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الدرس الثاني</a:t>
            </a:r>
            <a:endParaRPr lang="en-US" sz="4050" b="1" dirty="0">
              <a:ln/>
              <a:solidFill>
                <a:srgbClr val="DE7E18">
                  <a:lumMod val="75000"/>
                </a:srgb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36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76" y="29360"/>
            <a:ext cx="8907324" cy="6828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61959" y="1608970"/>
            <a:ext cx="5586787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ar-AE" sz="2800" b="1" dirty="0">
                <a:solidFill>
                  <a:prstClr val="black"/>
                </a:solidFill>
              </a:rPr>
              <a:t>يقرأ الحديث قراءة </a:t>
            </a:r>
            <a:r>
              <a:rPr lang="ar-AE" sz="2800" b="1" dirty="0">
                <a:solidFill>
                  <a:prstClr val="black"/>
                </a:solidFill>
              </a:rPr>
              <a:t>صحيحة</a:t>
            </a:r>
          </a:p>
          <a:p>
            <a:pPr lvl="0"/>
            <a:r>
              <a:rPr lang="ar-AE" sz="2800" b="1" dirty="0">
                <a:solidFill>
                  <a:prstClr val="black"/>
                </a:solidFill>
              </a:rPr>
              <a:t> </a:t>
            </a:r>
            <a:r>
              <a:rPr lang="ar-AE" sz="2800" b="1" dirty="0">
                <a:solidFill>
                  <a:prstClr val="black"/>
                </a:solidFill>
              </a:rPr>
              <a:t>( تعلم مباشر لبعض الطلبة وتعلم ذاتي للبقية )</a:t>
            </a:r>
          </a:p>
        </p:txBody>
      </p:sp>
      <p:sp>
        <p:nvSpPr>
          <p:cNvPr id="2" name="Rectangle 1"/>
          <p:cNvSpPr/>
          <p:nvPr/>
        </p:nvSpPr>
        <p:spPr>
          <a:xfrm rot="10800000" flipV="1">
            <a:off x="1981762" y="3058584"/>
            <a:ext cx="44368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ar-AE" sz="2800" b="1" dirty="0">
                <a:solidFill>
                  <a:prstClr val="black"/>
                </a:solidFill>
              </a:rPr>
              <a:t>يُوضح مفهوم المفلس كما بينه صلى الله عليه وسلم</a:t>
            </a:r>
          </a:p>
        </p:txBody>
      </p:sp>
      <p:sp>
        <p:nvSpPr>
          <p:cNvPr id="8" name="Rectangle 7"/>
          <p:cNvSpPr/>
          <p:nvPr/>
        </p:nvSpPr>
        <p:spPr>
          <a:xfrm>
            <a:off x="9391321" y="1367540"/>
            <a:ext cx="184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55179" y="5883540"/>
            <a:ext cx="4855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يسمع </a:t>
            </a:r>
            <a:r>
              <a:rPr lang="ar-AE" sz="2800" b="1" dirty="0">
                <a:solidFill>
                  <a:srgbClr val="FF0000"/>
                </a:solidFill>
              </a:rPr>
              <a:t>الحديث الشريف ( للتعلم الذاتي )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370633" y="42531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ar-AE" sz="2800" b="1" dirty="0">
                <a:solidFill>
                  <a:prstClr val="black"/>
                </a:solidFill>
              </a:rPr>
              <a:t>يحدد الأعمال التي تكون سبباً في إفلاس الإنسان يوم القيامة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643884" y="352159"/>
            <a:ext cx="3473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600" b="1" dirty="0"/>
              <a:t>ماذا سنتعلم اليوم : </a:t>
            </a:r>
            <a:endParaRPr lang="ar-AE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980413"/>
      </p:ext>
    </p:extLst>
  </p:cSld>
  <p:clrMapOvr>
    <a:masterClrMapping/>
  </p:clrMapOvr>
  <p:transition spd="slow" advTm="470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839" x="7307263" y="3597275"/>
          <p14:tracePt t="2850" x="7315200" y="3559175"/>
          <p14:tracePt t="2860" x="7331075" y="3497263"/>
          <p14:tracePt t="2877" x="7407275" y="3360738"/>
          <p14:tracePt t="2897" x="7475538" y="3246438"/>
          <p14:tracePt t="2916" x="7551738" y="3162300"/>
          <p14:tracePt t="2937" x="7620000" y="3116263"/>
          <p14:tracePt t="2957" x="7696200" y="3070225"/>
          <p14:tracePt t="2977" x="7788275" y="3025775"/>
          <p14:tracePt t="2997" x="7878763" y="2979738"/>
          <p14:tracePt t="3017" x="7962900" y="2949575"/>
          <p14:tracePt t="3037" x="8054975" y="2941638"/>
          <p14:tracePt t="3057" x="8123238" y="2933700"/>
          <p14:tracePt t="3077" x="8169275" y="2925763"/>
          <p14:tracePt t="3097" x="8199438" y="2925763"/>
          <p14:tracePt t="3117" x="8213725" y="2925763"/>
          <p14:tracePt t="3138" x="8221663" y="2925763"/>
          <p14:tracePt t="3157" x="8229600" y="2925763"/>
          <p14:tracePt t="3177" x="8245475" y="2925763"/>
          <p14:tracePt t="3202" x="8251825" y="2917825"/>
          <p14:tracePt t="7869" x="8245475" y="2917825"/>
          <p14:tracePt t="7881" x="8229600" y="2917825"/>
          <p14:tracePt t="7890" x="8213725" y="2911475"/>
          <p14:tracePt t="7898" x="8199438" y="2895600"/>
          <p14:tracePt t="7918" x="8169275" y="2873375"/>
          <p14:tracePt t="7938" x="8145463" y="2835275"/>
          <p14:tracePt t="7958" x="8131175" y="2743200"/>
          <p14:tracePt t="7978" x="8123238" y="2644775"/>
          <p14:tracePt t="7998" x="8123238" y="2544763"/>
          <p14:tracePt t="8018" x="8123238" y="2438400"/>
          <p14:tracePt t="8038" x="8161338" y="2308225"/>
          <p14:tracePt t="8058" x="8191500" y="2225675"/>
          <p14:tracePt t="8078" x="8229600" y="2201863"/>
          <p14:tracePt t="8098" x="8267700" y="2187575"/>
          <p14:tracePt t="8118" x="8313738" y="2179638"/>
          <p14:tracePt t="8139" x="8412163" y="2179638"/>
          <p14:tracePt t="8161" x="8474075" y="2163763"/>
          <p14:tracePt t="8178" x="8550275" y="2149475"/>
          <p14:tracePt t="8198" x="8618538" y="2125663"/>
          <p14:tracePt t="8218" x="8678863" y="2111375"/>
          <p14:tracePt t="8238" x="8732838" y="2087563"/>
          <p14:tracePt t="8258" x="8778875" y="2073275"/>
          <p14:tracePt t="8278" x="8809038" y="2057400"/>
          <p14:tracePt t="8298" x="8816975" y="2057400"/>
          <p14:tracePt t="8318" x="8839200" y="2049463"/>
          <p14:tracePt t="8692" x="8847138" y="2049463"/>
          <p14:tracePt t="8788" x="8831263" y="2049463"/>
          <p14:tracePt t="8798" x="8816975" y="2049463"/>
          <p14:tracePt t="8808" x="8785225" y="2049463"/>
          <p14:tracePt t="8818" x="8732838" y="2049463"/>
          <p14:tracePt t="8838" x="8610600" y="2049463"/>
          <p14:tracePt t="8858" x="8458200" y="2035175"/>
          <p14:tracePt t="8878" x="8321675" y="2019300"/>
          <p14:tracePt t="8884" x="8275638" y="2019300"/>
          <p14:tracePt t="8898" x="8251825" y="2011363"/>
          <p14:tracePt t="8918" x="8207375" y="2003425"/>
          <p14:tracePt t="8938" x="8191500" y="1997075"/>
          <p14:tracePt t="9281" x="8175625" y="1997075"/>
          <p14:tracePt t="9292" x="8161338" y="1997075"/>
          <p14:tracePt t="9302" x="8131175" y="2003425"/>
          <p14:tracePt t="9319" x="8039100" y="2011363"/>
          <p14:tracePt t="9338" x="7908925" y="2035175"/>
          <p14:tracePt t="9358" x="7704138" y="2057400"/>
          <p14:tracePt t="9378" x="7391400" y="2141538"/>
          <p14:tracePt t="9398" x="7154863" y="2232025"/>
          <p14:tracePt t="9418" x="7018338" y="2263775"/>
          <p14:tracePt t="9438" x="6942138" y="2263775"/>
          <p14:tracePt t="9458" x="6911975" y="2263775"/>
          <p14:tracePt t="9478" x="6904038" y="2270125"/>
          <p14:tracePt t="10017" x="6888163" y="2270125"/>
          <p14:tracePt t="10026" x="6850063" y="2270125"/>
          <p14:tracePt t="10038" x="6773863" y="2255838"/>
          <p14:tracePt t="10058" x="6523038" y="2201863"/>
          <p14:tracePt t="10078" x="6088063" y="2125663"/>
          <p14:tracePt t="10098" x="5730875" y="2079625"/>
          <p14:tracePt t="10118" x="5540375" y="2065338"/>
          <p14:tracePt t="10138" x="5432425" y="2049463"/>
          <p14:tracePt t="10158" x="5418138" y="2035175"/>
          <p14:tracePt t="10178" x="5418138" y="2027238"/>
          <p14:tracePt t="10198" x="5464175" y="1989138"/>
          <p14:tracePt t="10404" x="5448300" y="1989138"/>
          <p14:tracePt t="10413" x="5410200" y="1989138"/>
          <p14:tracePt t="10424" x="5341938" y="1989138"/>
          <p14:tracePt t="10438" x="5265738" y="1989138"/>
          <p14:tracePt t="10458" x="5097463" y="2011363"/>
          <p14:tracePt t="10480" x="4953000" y="2041525"/>
          <p14:tracePt t="10499" x="4899025" y="2049463"/>
          <p14:tracePt t="10519" x="4884738" y="2049463"/>
          <p14:tracePt t="10538" x="4868863" y="2049463"/>
          <p14:tracePt t="11013" x="4876800" y="2049463"/>
          <p14:tracePt t="11061" x="4892675" y="2049463"/>
          <p14:tracePt t="11071" x="4899025" y="2049463"/>
          <p14:tracePt t="11082" x="4906963" y="2049463"/>
          <p14:tracePt t="11100" x="4930775" y="2057400"/>
          <p14:tracePt t="11118" x="4975225" y="2065338"/>
          <p14:tracePt t="11139" x="5037138" y="2073275"/>
          <p14:tracePt t="11158" x="5121275" y="2079625"/>
          <p14:tracePt t="11178" x="5227638" y="2087563"/>
          <p14:tracePt t="11198" x="5326063" y="2095500"/>
          <p14:tracePt t="11218" x="5410200" y="2095500"/>
          <p14:tracePt t="11239" x="5456238" y="2095500"/>
          <p14:tracePt t="11245" x="5470525" y="2095500"/>
          <p14:tracePt t="11259" x="5478463" y="2095500"/>
          <p14:tracePt t="11279" x="5486400" y="2095500"/>
          <p14:tracePt t="11641" x="5494338" y="2095500"/>
          <p14:tracePt t="11651" x="5508625" y="2095500"/>
          <p14:tracePt t="11662" x="5532438" y="2095500"/>
          <p14:tracePt t="11679" x="5584825" y="2095500"/>
          <p14:tracePt t="11699" x="5668963" y="2095500"/>
          <p14:tracePt t="11719" x="5737225" y="2087563"/>
          <p14:tracePt t="11739" x="5813425" y="2087563"/>
          <p14:tracePt t="11759" x="5875338" y="2087563"/>
          <p14:tracePt t="11779" x="5951538" y="2087563"/>
          <p14:tracePt t="11799" x="6011863" y="2087563"/>
          <p14:tracePt t="11819" x="6073775" y="2087563"/>
          <p14:tracePt t="11839" x="6149975" y="2087563"/>
          <p14:tracePt t="11859" x="6248400" y="2087563"/>
          <p14:tracePt t="11879" x="6354763" y="2103438"/>
          <p14:tracePt t="11899" x="6438900" y="2117725"/>
          <p14:tracePt t="11919" x="6537325" y="2125663"/>
          <p14:tracePt t="11940" x="6613525" y="2133600"/>
          <p14:tracePt t="11959" x="6645275" y="2133600"/>
          <p14:tracePt t="11981" x="6659563" y="2133600"/>
          <p14:tracePt t="11999" x="6675438" y="2133600"/>
          <p14:tracePt t="12358" x="6683375" y="2133600"/>
          <p14:tracePt t="12367" x="6697663" y="2133600"/>
          <p14:tracePt t="12379" x="6713538" y="2133600"/>
          <p14:tracePt t="12399" x="6759575" y="2133600"/>
          <p14:tracePt t="12419" x="6842125" y="2133600"/>
          <p14:tracePt t="12439" x="6926263" y="2133600"/>
          <p14:tracePt t="12459" x="7018338" y="2133600"/>
          <p14:tracePt t="12479" x="7116763" y="2133600"/>
          <p14:tracePt t="12499" x="7231063" y="2133600"/>
          <p14:tracePt t="12520" x="7353300" y="2141538"/>
          <p14:tracePt t="12539" x="7521575" y="2155825"/>
          <p14:tracePt t="12560" x="7581900" y="2163763"/>
          <p14:tracePt t="12579" x="7620000" y="2171700"/>
          <p14:tracePt t="12812" x="7635875" y="2171700"/>
          <p14:tracePt t="12822" x="7642225" y="2171700"/>
          <p14:tracePt t="12832" x="7666038" y="2171700"/>
          <p14:tracePt t="12843" x="7688263" y="2163763"/>
          <p14:tracePt t="12859" x="7764463" y="2155825"/>
          <p14:tracePt t="12879" x="7870825" y="2141538"/>
          <p14:tracePt t="12899" x="8001000" y="2141538"/>
          <p14:tracePt t="12919" x="8145463" y="2141538"/>
          <p14:tracePt t="12939" x="8259763" y="2141538"/>
          <p14:tracePt t="12959" x="8335963" y="2141538"/>
          <p14:tracePt t="12979" x="8389938" y="2141538"/>
          <p14:tracePt t="12999" x="8428038" y="2141538"/>
          <p14:tracePt t="13019" x="8450263" y="2141538"/>
          <p14:tracePt t="13039" x="8458200" y="2141538"/>
          <p14:tracePt t="13344" x="8474075" y="2141538"/>
          <p14:tracePt t="13353" x="8480425" y="2141538"/>
          <p14:tracePt t="13364" x="8504238" y="2141538"/>
          <p14:tracePt t="13379" x="8518525" y="2141538"/>
          <p14:tracePt t="13400" x="8618538" y="2149475"/>
          <p14:tracePt t="13419" x="8678863" y="2155825"/>
          <p14:tracePt t="13440" x="8740775" y="2155825"/>
          <p14:tracePt t="13459" x="8801100" y="2163763"/>
          <p14:tracePt t="13479" x="8855075" y="2163763"/>
          <p14:tracePt t="13499" x="8893175" y="2163763"/>
          <p14:tracePt t="13519" x="8915400" y="2163763"/>
          <p14:tracePt t="15645" x="8899525" y="2163763"/>
          <p14:tracePt t="15655" x="8885238" y="2163763"/>
          <p14:tracePt t="15665" x="8869363" y="2163763"/>
          <p14:tracePt t="15679" x="8847138" y="2163763"/>
          <p14:tracePt t="15700" x="8831263" y="2163763"/>
          <p14:tracePt t="15719" x="8809038" y="2163763"/>
          <p14:tracePt t="15740" x="8785225" y="2163763"/>
          <p14:tracePt t="15760" x="8763000" y="2163763"/>
          <p14:tracePt t="15780" x="8724900" y="2163763"/>
          <p14:tracePt t="15799" x="8686800" y="2163763"/>
          <p14:tracePt t="15819" x="8632825" y="2163763"/>
          <p14:tracePt t="15840" x="8564563" y="2163763"/>
          <p14:tracePt t="15859" x="8458200" y="2163763"/>
          <p14:tracePt t="15879" x="8389938" y="2163763"/>
          <p14:tracePt t="15900" x="8313738" y="2163763"/>
          <p14:tracePt t="15919" x="8229600" y="2163763"/>
          <p14:tracePt t="15939" x="8145463" y="2163763"/>
          <p14:tracePt t="15959" x="8085138" y="2163763"/>
          <p14:tracePt t="15980" x="8031163" y="2163763"/>
          <p14:tracePt t="15999" x="7978775" y="2163763"/>
          <p14:tracePt t="16020" x="7932738" y="2163763"/>
          <p14:tracePt t="16040" x="7894638" y="2163763"/>
          <p14:tracePt t="16380" x="7886700" y="2163763"/>
          <p14:tracePt t="16390" x="7864475" y="2163763"/>
          <p14:tracePt t="16400" x="7848600" y="2163763"/>
          <p14:tracePt t="16420" x="7802563" y="2163763"/>
          <p14:tracePt t="16440" x="7756525" y="2163763"/>
          <p14:tracePt t="16460" x="7712075" y="2163763"/>
          <p14:tracePt t="16480" x="7627938" y="2163763"/>
          <p14:tracePt t="16500" x="7513638" y="2163763"/>
          <p14:tracePt t="16520" x="7413625" y="2163763"/>
          <p14:tracePt t="16540" x="7353300" y="2163763"/>
          <p14:tracePt t="16560" x="7299325" y="2163763"/>
          <p14:tracePt t="16580" x="7254875" y="2163763"/>
          <p14:tracePt t="16600" x="7200900" y="2163763"/>
          <p14:tracePt t="16621" x="7146925" y="2163763"/>
          <p14:tracePt t="16641" x="7132638" y="2163763"/>
          <p14:tracePt t="26808" x="7116763" y="2163763"/>
          <p14:tracePt t="26818" x="7078663" y="2163763"/>
          <p14:tracePt t="26828" x="7010400" y="2163763"/>
          <p14:tracePt t="26842" x="6904038" y="2163763"/>
          <p14:tracePt t="26862" x="6651625" y="2193925"/>
          <p14:tracePt t="26882" x="6446838" y="2225675"/>
          <p14:tracePt t="26887" x="6378575" y="2239963"/>
          <p14:tracePt t="26902" x="6308725" y="2255838"/>
          <p14:tracePt t="26923" x="6164263" y="2293938"/>
          <p14:tracePt t="26942" x="6080125" y="2316163"/>
          <p14:tracePt t="26962" x="6027738" y="2332038"/>
          <p14:tracePt t="26982" x="5989638" y="2346325"/>
          <p14:tracePt t="27002" x="5943600" y="2370138"/>
          <p14:tracePt t="27022" x="5905500" y="2378075"/>
          <p14:tracePt t="27042" x="5875338" y="2392363"/>
          <p14:tracePt t="27062" x="5851525" y="2408238"/>
          <p14:tracePt t="27082" x="5821363" y="2422525"/>
          <p14:tracePt t="27102" x="5791200" y="2454275"/>
          <p14:tracePt t="27122" x="5775325" y="2476500"/>
          <p14:tracePt t="27142" x="5761038" y="2506663"/>
          <p14:tracePt t="27162" x="5745163" y="2536825"/>
          <p14:tracePt t="27182" x="5730875" y="2568575"/>
          <p14:tracePt t="27202" x="5730875" y="2582863"/>
          <p14:tracePt t="27222" x="5730875" y="2590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803400"/>
            <a:ext cx="11595100" cy="5054600"/>
          </a:xfrm>
          <a:prstGeom prst="rect">
            <a:avLst/>
          </a:prstGeom>
        </p:spPr>
      </p:pic>
      <p:pic>
        <p:nvPicPr>
          <p:cNvPr id="4" name="حديث أتدرون من المفل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23" end="20106.5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" y="190500"/>
            <a:ext cx="115951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d9GcQtcTHeRWcfLfvFBDLwQB8HI6BoSQUdo2ikZhiaZ29CP5-y442h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2" y="4301266"/>
            <a:ext cx="1749988" cy="12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012" y="2989871"/>
            <a:ext cx="1749988" cy="12523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135" y="1571313"/>
            <a:ext cx="1749987" cy="13799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134" y="5715940"/>
            <a:ext cx="1798866" cy="114206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136" y="2"/>
            <a:ext cx="1749987" cy="153271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524000" y="30825"/>
            <a:ext cx="7078894" cy="585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صل بخط بين الصورة ومعناها فيما يأتي:</a:t>
            </a:r>
            <a:endParaRPr lang="ar-AE" sz="4000" b="1" dirty="0">
              <a:solidFill>
                <a:srgbClr val="FF0000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152154" y="799199"/>
            <a:ext cx="1672383" cy="10369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سفك دم هذا 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1152154" y="2079546"/>
            <a:ext cx="1672383" cy="1094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ضرب هذا</a:t>
            </a:r>
            <a:endParaRPr lang="ar-AE" sz="2400" b="1" dirty="0">
              <a:solidFill>
                <a:schemeClr val="tx1"/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1152154" y="4536748"/>
            <a:ext cx="1672382" cy="10282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قذف هذا</a:t>
            </a:r>
            <a:endParaRPr lang="ar-AE" sz="2400" b="1" dirty="0">
              <a:solidFill>
                <a:schemeClr val="tx1"/>
              </a:solidFill>
            </a:endParaRPr>
          </a:p>
        </p:txBody>
      </p:sp>
      <p:sp>
        <p:nvSpPr>
          <p:cNvPr id="11" name="شكل بيضاوي 10"/>
          <p:cNvSpPr/>
          <p:nvPr/>
        </p:nvSpPr>
        <p:spPr>
          <a:xfrm>
            <a:off x="1152154" y="3297502"/>
            <a:ext cx="1672382" cy="10815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شتم هذا</a:t>
            </a:r>
            <a:endParaRPr lang="ar-AE" sz="2400" b="1" dirty="0">
              <a:solidFill>
                <a:schemeClr val="tx1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1152155" y="5715940"/>
            <a:ext cx="1672383" cy="1142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أكل مال هذا</a:t>
            </a:r>
            <a:endParaRPr lang="ar-AE" sz="2400" b="1" dirty="0">
              <a:solidFill>
                <a:schemeClr val="tx1"/>
              </a:solidFill>
            </a:endParaRPr>
          </a:p>
        </p:txBody>
      </p:sp>
      <p:sp>
        <p:nvSpPr>
          <p:cNvPr id="13" name="سهم لأعلى 12"/>
          <p:cNvSpPr/>
          <p:nvPr/>
        </p:nvSpPr>
        <p:spPr>
          <a:xfrm rot="7609789">
            <a:off x="5548968" y="93485"/>
            <a:ext cx="487167" cy="7518054"/>
          </a:xfrm>
          <a:prstGeom prst="upArrow">
            <a:avLst>
              <a:gd name="adj1" fmla="val 19697"/>
              <a:gd name="adj2" fmla="val 67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سهم لأعلى 13"/>
          <p:cNvSpPr/>
          <p:nvPr/>
        </p:nvSpPr>
        <p:spPr>
          <a:xfrm rot="4373238" flipH="1">
            <a:off x="5656232" y="-1422365"/>
            <a:ext cx="421685" cy="6238429"/>
          </a:xfrm>
          <a:prstGeom prst="upArrow">
            <a:avLst>
              <a:gd name="adj1" fmla="val 19697"/>
              <a:gd name="adj2" fmla="val 6732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سهم لأعلى 14"/>
          <p:cNvSpPr/>
          <p:nvPr/>
        </p:nvSpPr>
        <p:spPr>
          <a:xfrm rot="4010554">
            <a:off x="5651598" y="1536474"/>
            <a:ext cx="419098" cy="6453319"/>
          </a:xfrm>
          <a:prstGeom prst="upArrow">
            <a:avLst>
              <a:gd name="adj1" fmla="val 19697"/>
              <a:gd name="adj2" fmla="val 67682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سهم لأعلى 15"/>
          <p:cNvSpPr/>
          <p:nvPr/>
        </p:nvSpPr>
        <p:spPr>
          <a:xfrm rot="5987258">
            <a:off x="5769127" y="1431207"/>
            <a:ext cx="443188" cy="6074706"/>
          </a:xfrm>
          <a:prstGeom prst="upArrow">
            <a:avLst>
              <a:gd name="adj1" fmla="val 19697"/>
              <a:gd name="adj2" fmla="val 6768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سهم لأعلى 16"/>
          <p:cNvSpPr/>
          <p:nvPr/>
        </p:nvSpPr>
        <p:spPr>
          <a:xfrm rot="3899915">
            <a:off x="5619500" y="240258"/>
            <a:ext cx="443188" cy="6607213"/>
          </a:xfrm>
          <a:prstGeom prst="upArrow">
            <a:avLst>
              <a:gd name="adj1" fmla="val 19697"/>
              <a:gd name="adj2" fmla="val 6768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857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351"/>
          <a:stretch/>
        </p:blipFill>
        <p:spPr>
          <a:xfrm>
            <a:off x="711200" y="787400"/>
            <a:ext cx="10782299" cy="303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9077"/>
          <a:stretch/>
        </p:blipFill>
        <p:spPr>
          <a:xfrm>
            <a:off x="847234" y="3797300"/>
            <a:ext cx="10531965" cy="2514600"/>
          </a:xfrm>
          <a:prstGeom prst="rect">
            <a:avLst/>
          </a:prstGeom>
        </p:spPr>
      </p:pic>
      <p:sp>
        <p:nvSpPr>
          <p:cNvPr id="4" name="مخمس عادي 3"/>
          <p:cNvSpPr/>
          <p:nvPr/>
        </p:nvSpPr>
        <p:spPr>
          <a:xfrm>
            <a:off x="711200" y="127000"/>
            <a:ext cx="5410200" cy="5969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 smtClean="0">
                <a:solidFill>
                  <a:srgbClr val="FF0000"/>
                </a:solidFill>
              </a:rPr>
              <a:t>اقرأ ثم أجب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مخمس عادي 4"/>
          <p:cNvSpPr/>
          <p:nvPr/>
        </p:nvSpPr>
        <p:spPr>
          <a:xfrm>
            <a:off x="6223000" y="101600"/>
            <a:ext cx="5410200" cy="5969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 smtClean="0">
                <a:solidFill>
                  <a:srgbClr val="FF0000"/>
                </a:solidFill>
              </a:rPr>
              <a:t>قراءة ذاتية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1317"/>
          <a:stretch/>
        </p:blipFill>
        <p:spPr>
          <a:xfrm>
            <a:off x="584200" y="1054100"/>
            <a:ext cx="10909300" cy="5393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9968" y="3497474"/>
            <a:ext cx="525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</a:rPr>
              <a:t>الذي ذهبتْ حسناتهُ بعملهِ السّيئِ.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3300" y="4711308"/>
            <a:ext cx="4669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</a:rPr>
              <a:t>الشّتمُ والضّربُ وسرقةُ المالِ 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3452" y="5805472"/>
            <a:ext cx="324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عدمُ إيذاءُ النّاسِ 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سهم إلى اليمين 1"/>
          <p:cNvSpPr/>
          <p:nvPr/>
        </p:nvSpPr>
        <p:spPr>
          <a:xfrm>
            <a:off x="495300" y="279400"/>
            <a:ext cx="11290300" cy="1092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smtClean="0">
                <a:solidFill>
                  <a:srgbClr val="7030A0"/>
                </a:solidFill>
              </a:rPr>
              <a:t>من خلال قرأتك للقطعة السابقة أجب عما يلي .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6079FA96D1F44F937F15E67DBCA279" ma:contentTypeVersion="7" ma:contentTypeDescription="Create a new document." ma:contentTypeScope="" ma:versionID="a689cac8ceff5ef343f6f6a79cc4a07a">
  <xsd:schema xmlns:xsd="http://www.w3.org/2001/XMLSchema" xmlns:xs="http://www.w3.org/2001/XMLSchema" xmlns:p="http://schemas.microsoft.com/office/2006/metadata/properties" xmlns:ns2="bed89635-b1cd-42a1-968d-68cde25de61d" targetNamespace="http://schemas.microsoft.com/office/2006/metadata/properties" ma:root="true" ma:fieldsID="b53318d3140dc2f52310c2b02274125e" ns2:_="">
    <xsd:import namespace="bed89635-b1cd-42a1-968d-68cde25de6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89635-b1cd-42a1-968d-68cde25de6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988D90-D481-4C56-808C-32C3E2D1E8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d89635-b1cd-42a1-968d-68cde25de6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82B254-E9BF-455D-BBBF-5D14679A9BBF}">
  <ds:schemaRefs>
    <ds:schemaRef ds:uri="http://purl.org/dc/elements/1.1/"/>
    <ds:schemaRef ds:uri="http://schemas.openxmlformats.org/package/2006/metadata/core-properties"/>
    <ds:schemaRef ds:uri="bed89635-b1cd-42a1-968d-68cde25de61d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B01BDD1-C4BB-46C7-88FB-802404DBAE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1293</TotalTime>
  <Words>323</Words>
  <Application>Microsoft Office PowerPoint</Application>
  <PresentationFormat>ملء الشاشة</PresentationFormat>
  <Paragraphs>103</Paragraphs>
  <Slides>18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18</vt:i4>
      </vt:variant>
    </vt:vector>
  </HeadingPairs>
  <TitlesOfParts>
    <vt:vector size="33" baseType="lpstr">
      <vt:lpstr>AGA Arabesque</vt:lpstr>
      <vt:lpstr>Andalus</vt:lpstr>
      <vt:lpstr>Arial</vt:lpstr>
      <vt:lpstr>Calibri</vt:lpstr>
      <vt:lpstr>Calibri Light</vt:lpstr>
      <vt:lpstr>Franklin Gothic Book</vt:lpstr>
      <vt:lpstr>Monotype Koufi</vt:lpstr>
      <vt:lpstr>PT Simple Bold Ruled</vt:lpstr>
      <vt:lpstr>Sakkal Majalla</vt:lpstr>
      <vt:lpstr>Times New Roman</vt:lpstr>
      <vt:lpstr>Office Theme</vt:lpstr>
      <vt:lpstr>نسق Office</vt:lpstr>
      <vt:lpstr>1_نسق Office</vt:lpstr>
      <vt:lpstr>1_Office Theme</vt:lpstr>
      <vt:lpstr>2_Office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المفلسُ في الدُّنْيا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Windows User</cp:lastModifiedBy>
  <cp:revision>64</cp:revision>
  <dcterms:created xsi:type="dcterms:W3CDTF">2016-09-08T18:47:02Z</dcterms:created>
  <dcterms:modified xsi:type="dcterms:W3CDTF">2021-09-10T14:01:36Z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0x010100B96079FA96D1F44F937F15E67DBCA279</vt:lpwstr>
  </property>
</Properties>
</file>