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95" r:id="rId1"/>
  </p:sldMasterIdLst>
  <p:sldIdLst>
    <p:sldId id="256" r:id="rId2"/>
    <p:sldId id="296" r:id="rId3"/>
    <p:sldId id="284" r:id="rId4"/>
    <p:sldId id="297" r:id="rId5"/>
    <p:sldId id="257" r:id="rId6"/>
    <p:sldId id="298" r:id="rId7"/>
    <p:sldId id="299" r:id="rId8"/>
    <p:sldId id="300" r:id="rId9"/>
    <p:sldId id="301" r:id="rId10"/>
    <p:sldId id="302" r:id="rId11"/>
    <p:sldId id="303" r:id="rId12"/>
    <p:sldId id="304" r:id="rId13"/>
    <p:sldId id="305" r:id="rId14"/>
    <p:sldId id="306" r:id="rId15"/>
    <p:sldId id="924" r:id="rId16"/>
  </p:sldIdLst>
  <p:sldSz cx="12192000" cy="6858000"/>
  <p:notesSz cx="6858000" cy="9144000"/>
  <p:defaultTextStyle>
    <a:defPPr>
      <a:defRPr lang="en-US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5D1D8"/>
    <a:srgbClr val="F6B1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0" autoAdjust="0"/>
    <p:restoredTop sz="94660"/>
  </p:normalViewPr>
  <p:slideViewPr>
    <p:cSldViewPr snapToGrid="0">
      <p:cViewPr varScale="1">
        <p:scale>
          <a:sx n="65" d="100"/>
          <a:sy n="65" d="100"/>
        </p:scale>
        <p:origin x="93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DD9960-406F-4187-A0E6-BD19C68403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49326" y="919716"/>
            <a:ext cx="8504275" cy="3551275"/>
          </a:xfrm>
        </p:spPr>
        <p:txBody>
          <a:bodyPr anchor="b"/>
          <a:lstStyle>
            <a:lvl1pPr algn="l">
              <a:lnSpc>
                <a:spcPct val="100000"/>
              </a:lnSpc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427E7FE-647D-4B2F-BA13-AB3ED4C5CF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9326" y="4795284"/>
            <a:ext cx="8504275" cy="1084522"/>
          </a:xfrm>
        </p:spPr>
        <p:txBody>
          <a:bodyPr>
            <a:normAutofit/>
          </a:bodyPr>
          <a:lstStyle>
            <a:lvl1pPr marL="0" indent="0" algn="l">
              <a:lnSpc>
                <a:spcPct val="120000"/>
              </a:lnSpc>
              <a:buNone/>
              <a:defRPr sz="1600" b="1" cap="all" spc="3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5EF785-E0A7-4496-A5BA-49B0156F262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964706" y="6433202"/>
            <a:ext cx="2426446" cy="367841"/>
          </a:xfrm>
        </p:spPr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42C627-38A1-4A14-8822-D8D33751C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BE346-5F34-48CD-8928-DA8567AED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3203"/>
            <a:ext cx="702781" cy="367842"/>
          </a:xfrm>
        </p:spPr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111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AB05F0-2B44-47BC-86B3-58E2C7080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A5B5DA-7628-4AC1-8EAE-5010C2A981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4E7C3-7830-49F3-9F45-4B2F2B4CAC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45E328-AD12-449C-BE6E-76DF005E8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0F374F-390D-49D8-A7C8-5BEFA3532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7257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C50F530-2925-4F98-89EC-95C2EC4769D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1A79366-3281-483D-8731-0D01B2B24A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5ED8B2-BE7F-4417-8A8A-A95C8BB708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1A0D96-671F-4A85-89C6-946624CB1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5BA434-2E32-4719-B45C-0490D68526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5654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99839C-7D7A-49F1-8BFE-85C6C7D78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5256" y="590668"/>
            <a:ext cx="9914859" cy="1329004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E748DC-EBB9-44C6-8566-38F87FF7FD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919673"/>
            <a:ext cx="9914860" cy="412331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342198-F50F-4C8A-9BD9-4CC3950F8F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323285" y="6434524"/>
            <a:ext cx="2067867" cy="365125"/>
          </a:xfrm>
        </p:spPr>
        <p:txBody>
          <a:bodyPr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A2F5AB-D8C6-4AE1-8FAE-CD0499CB6D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3736" y="6437376"/>
            <a:ext cx="3775914" cy="365125"/>
          </a:xfrm>
        </p:spPr>
        <p:txBody>
          <a:bodyPr/>
          <a:lstStyle>
            <a:lvl1pPr algn="l">
              <a:defRPr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5C58D8-B582-4DB3-A94D-056240199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391152" y="6434524"/>
            <a:ext cx="69326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5899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8A94B-011C-4B13-8C12-E91BF7A40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20800"/>
            <a:ext cx="9144000" cy="3095813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16D5F3-887C-4A8F-842A-0294A9FB08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3999" y="4589463"/>
            <a:ext cx="9144001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4588B-131A-42F3-B76C-62BD65E480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11AB28-20BD-4CD8-9840-985C3EDBA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3C85C-3801-46F0-A100-616F5F2F82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1038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5CB06-0454-4BF1-8011-F8B1A959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20A70-D33B-4461-B74C-3F59ADB161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08813" y="2163725"/>
            <a:ext cx="4610986" cy="401323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81BDF9-836E-431C-8EFA-417A9BEE9F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57260" y="2163725"/>
            <a:ext cx="4853763" cy="40132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BD9F59-B591-4E2F-899E-3CA78CE82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6CFD12-B3EC-432C-B264-8AB571CAA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F3CBBA-71B3-4857-80E7-525E89FD9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6272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C51886-4F39-4E3E-948D-DBC73F267A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C7B2A-B6BE-46FD-9278-A5246BF7EE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E85295-E4B5-4D75-954F-B07A2F4CAB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635623"/>
            <a:ext cx="5157787" cy="3554039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687ABF0-C78D-4589-8FA5-0D6238B4B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1800" b="1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C6A4064-2E0A-4FC3-837B-14EC0EF3A65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635623"/>
            <a:ext cx="5183188" cy="355404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8E3C169-8D29-4CC4-9581-748178F3C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14EC709-AAD9-475C-AC6A-943A8E872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20C0E3E-587D-46EB-AAF5-011C137B0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379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3E062-B7F5-4D30-B416-1BBB4A7D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1BDFF7A-EBD3-4FEB-8451-5D73550691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F54A2D-2C4B-4E1D-AC16-E3B1F1DDB5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11F373-DB96-4AEA-8E3E-7EDEA213D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175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2485D4-41D3-4182-8DFE-2E0713EC0B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753C5C-8415-4BF0-810D-A4C22F69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5EBFEA-4321-48C4-9CA1-43517540C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832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E09F8C-8071-4BE5-AD6F-C98F481D1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4135B3-14BA-4A88-B6B3-88B77B1C63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7C3A4D-5B69-44B4-B17F-770E83F008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F1C41D-2A59-4512-8034-6DB705787D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D85C494-778C-4EE6-9402-242E1CDD9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5677B9-C338-4033-9AFE-B8B81C5D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133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AB77DE-4C2E-476F-A419-57470FB66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9FD1A0-93AE-469A-ADDF-2453B64CAA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19C9C-EF97-4910-9419-6D7202609E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A87172-A64E-4C38-82ED-2A7050B0F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637B58-87C1-446D-BDA9-B06F4BCF7782}" type="datetimeFigureOut">
              <a:rPr lang="en-US" smtClean="0"/>
              <a:t>11/30/2021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0C3E24-28E2-4512-BEA0-DAEC5E846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F04F0D-DA84-434D-B136-BEE9FD80AB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AB70BE-1769-45B8-85A6-0C837432C7E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324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7A08E557-10DB-421A-876E-1AE58F8E07C4}"/>
              </a:ext>
            </a:extLst>
          </p:cNvPr>
          <p:cNvSpPr/>
          <p:nvPr/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2EBCA0-8609-4F35-8CA7-7AD35FDACD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75613" y="6434560"/>
            <a:ext cx="3428012" cy="365125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l">
              <a:defRPr sz="1050" spc="0" baseline="0">
                <a:solidFill>
                  <a:schemeClr val="accent2"/>
                </a:solidFill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FDA9639-38D2-4CD4-A861-F6B4C6CB9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775" y="590372"/>
            <a:ext cx="10202248" cy="1325890"/>
          </a:xfrm>
          <a:prstGeom prst="rect">
            <a:avLst/>
          </a:prstGeom>
        </p:spPr>
        <p:txBody>
          <a:bodyPr lIns="109728" tIns="109728" rIns="109728" bIns="91440" anchor="ctr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AF00B1-16C1-47B3-A7A0-B71468312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18825" y="1916262"/>
            <a:ext cx="10192198" cy="4133481"/>
          </a:xfrm>
          <a:prstGeom prst="rect">
            <a:avLst/>
          </a:prstGeom>
        </p:spPr>
        <p:txBody>
          <a:bodyPr lIns="109728" tIns="109728" rIns="109728" bIns="9144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CF9501-5B6B-4DAF-B59D-3C129ED805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017000" y="6433202"/>
            <a:ext cx="2374150" cy="367841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105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32637B58-87C1-446D-BDA9-B06F4BCF7782}" type="datetimeFigureOut">
              <a:rPr lang="en-US" smtClean="0"/>
              <a:pPr/>
              <a:t>11/30/2021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685DBD-B7AE-41D8-8CF1-B21CD58E1B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1150" y="6433203"/>
            <a:ext cx="693263" cy="367842"/>
          </a:xfrm>
          <a:prstGeom prst="rect">
            <a:avLst/>
          </a:prstGeom>
        </p:spPr>
        <p:txBody>
          <a:bodyPr lIns="109728" tIns="109728" rIns="109728" bIns="91440" anchor="ctr"/>
          <a:lstStyle>
            <a:lvl1pPr algn="r">
              <a:defRPr sz="2000" spc="0">
                <a:solidFill>
                  <a:srgbClr val="FFFFFF"/>
                </a:solidFill>
                <a:latin typeface="+mj-lt"/>
              </a:defRPr>
            </a:lvl1pPr>
          </a:lstStyle>
          <a:p>
            <a:fld id="{08AB70BE-1769-45B8-85A6-0C837432C7E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3951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88" r:id="rId6"/>
    <p:sldLayoutId id="2147483784" r:id="rId7"/>
    <p:sldLayoutId id="2147483785" r:id="rId8"/>
    <p:sldLayoutId id="2147483786" r:id="rId9"/>
    <p:sldLayoutId id="2147483787" r:id="rId10"/>
    <p:sldLayoutId id="2147483789" r:id="rId11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50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4000"/>
        </a:lnSpc>
        <a:spcBef>
          <a:spcPts val="1000"/>
        </a:spcBef>
        <a:buClr>
          <a:schemeClr val="accent5"/>
        </a:buClr>
        <a:buFont typeface="Arial" panose="020B0604020202020204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4000"/>
        </a:lnSpc>
        <a:spcBef>
          <a:spcPts val="500"/>
        </a:spcBef>
        <a:buClr>
          <a:schemeClr val="accent5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tmp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image" Target="../media/image6.tmp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image" Target="../media/image12.tmp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image" Target="../media/image14.tmp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217CA228-5E4B-439B-9AA5-A58F565991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Freeform: Shape 42">
            <a:extLst>
              <a:ext uri="{FF2B5EF4-FFF2-40B4-BE49-F238E27FC236}">
                <a16:creationId xmlns:a16="http://schemas.microsoft.com/office/drawing/2014/main" id="{C9102611-2EDF-449D-98A9-07CAB94CC0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1184"/>
            <a:ext cx="4245997" cy="6882062"/>
          </a:xfrm>
          <a:custGeom>
            <a:avLst/>
            <a:gdLst>
              <a:gd name="connsiteX0" fmla="*/ 0 w 4245997"/>
              <a:gd name="connsiteY0" fmla="*/ 0 h 6882062"/>
              <a:gd name="connsiteX1" fmla="*/ 4245997 w 4245997"/>
              <a:gd name="connsiteY1" fmla="*/ 0 h 6882062"/>
              <a:gd name="connsiteX2" fmla="*/ 4245997 w 4245997"/>
              <a:gd name="connsiteY2" fmla="*/ 1550 h 6882062"/>
              <a:gd name="connsiteX3" fmla="*/ 4129612 w 4245997"/>
              <a:gd name="connsiteY3" fmla="*/ 4493 h 6882062"/>
              <a:gd name="connsiteX4" fmla="*/ 854243 w 4245997"/>
              <a:gd name="connsiteY4" fmla="*/ 3453063 h 6882062"/>
              <a:gd name="connsiteX5" fmla="*/ 3781439 w 4245997"/>
              <a:gd name="connsiteY5" fmla="*/ 6866339 h 6882062"/>
              <a:gd name="connsiteX6" fmla="*/ 3905174 w 4245997"/>
              <a:gd name="connsiteY6" fmla="*/ 6882062 h 6882062"/>
              <a:gd name="connsiteX7" fmla="*/ 0 w 4245997"/>
              <a:gd name="connsiteY7" fmla="*/ 6882062 h 68820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5997" h="6882062">
                <a:moveTo>
                  <a:pt x="0" y="0"/>
                </a:moveTo>
                <a:lnTo>
                  <a:pt x="4245997" y="0"/>
                </a:lnTo>
                <a:lnTo>
                  <a:pt x="4245997" y="1550"/>
                </a:lnTo>
                <a:lnTo>
                  <a:pt x="4129612" y="4493"/>
                </a:lnTo>
                <a:cubicBezTo>
                  <a:pt x="2305118" y="96977"/>
                  <a:pt x="854243" y="1605585"/>
                  <a:pt x="854243" y="3453063"/>
                </a:cubicBezTo>
                <a:cubicBezTo>
                  <a:pt x="854243" y="5181349"/>
                  <a:pt x="2123947" y="6613080"/>
                  <a:pt x="3781439" y="6866339"/>
                </a:cubicBezTo>
                <a:lnTo>
                  <a:pt x="3905174" y="6882062"/>
                </a:lnTo>
                <a:lnTo>
                  <a:pt x="0" y="6882062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D0380C77-7D05-465E-B6C1-E6A4060A31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62584" y="5257800"/>
            <a:ext cx="10829417" cy="1600200"/>
          </a:xfrm>
          <a:custGeom>
            <a:avLst/>
            <a:gdLst>
              <a:gd name="connsiteX0" fmla="*/ 2884917 w 10829417"/>
              <a:gd name="connsiteY0" fmla="*/ 0 h 1600200"/>
              <a:gd name="connsiteX1" fmla="*/ 2900209 w 10829417"/>
              <a:gd name="connsiteY1" fmla="*/ 0 h 1600200"/>
              <a:gd name="connsiteX2" fmla="*/ 10829417 w 10829417"/>
              <a:gd name="connsiteY2" fmla="*/ 0 h 1600200"/>
              <a:gd name="connsiteX3" fmla="*/ 10829417 w 10829417"/>
              <a:gd name="connsiteY3" fmla="*/ 1600200 h 1600200"/>
              <a:gd name="connsiteX4" fmla="*/ 0 w 10829417"/>
              <a:gd name="connsiteY4" fmla="*/ 1600200 h 1600200"/>
              <a:gd name="connsiteX5" fmla="*/ 20978 w 10829417"/>
              <a:gd name="connsiteY5" fmla="*/ 1564340 h 1600200"/>
              <a:gd name="connsiteX6" fmla="*/ 2723653 w 10829417"/>
              <a:gd name="connsiteY6" fmla="*/ 4464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9417" h="1600200">
                <a:moveTo>
                  <a:pt x="2884917" y="0"/>
                </a:moveTo>
                <a:lnTo>
                  <a:pt x="2900209" y="0"/>
                </a:lnTo>
                <a:lnTo>
                  <a:pt x="10829417" y="0"/>
                </a:lnTo>
                <a:lnTo>
                  <a:pt x="10829417" y="1600200"/>
                </a:lnTo>
                <a:lnTo>
                  <a:pt x="0" y="1600200"/>
                </a:lnTo>
                <a:lnTo>
                  <a:pt x="20978" y="1564340"/>
                </a:lnTo>
                <a:cubicBezTo>
                  <a:pt x="602647" y="668961"/>
                  <a:pt x="1590645" y="61897"/>
                  <a:pt x="2723653" y="4464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  <a:alpha val="3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بطاقات جاهزة للكتابة عليها ورود 2021 بطائق شكر للكتابة عليها - طلبكم بلس">
            <a:extLst>
              <a:ext uri="{FF2B5EF4-FFF2-40B4-BE49-F238E27FC236}">
                <a16:creationId xmlns:a16="http://schemas.microsoft.com/office/drawing/2014/main" id="{E114E442-61C5-4CE9-A4DB-4698A31518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425" y="-1"/>
            <a:ext cx="5453575" cy="6415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مربع نص 21">
            <a:extLst>
              <a:ext uri="{FF2B5EF4-FFF2-40B4-BE49-F238E27FC236}">
                <a16:creationId xmlns:a16="http://schemas.microsoft.com/office/drawing/2014/main" id="{5A2C6931-8C44-43DC-8ED7-AE91B7BEA5B6}"/>
              </a:ext>
            </a:extLst>
          </p:cNvPr>
          <p:cNvSpPr txBox="1"/>
          <p:nvPr/>
        </p:nvSpPr>
        <p:spPr>
          <a:xfrm>
            <a:off x="7647118" y="2271473"/>
            <a:ext cx="3498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اليوم : الأربعاء  </a:t>
            </a:r>
            <a:endParaRPr lang="ar-SA" sz="44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E91C010-7865-4AFA-856A-3F3514D547DE}"/>
              </a:ext>
            </a:extLst>
          </p:cNvPr>
          <p:cNvSpPr txBox="1"/>
          <p:nvPr/>
        </p:nvSpPr>
        <p:spPr>
          <a:xfrm>
            <a:off x="7585677" y="2855263"/>
            <a:ext cx="3759070" cy="187743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6000" b="1" dirty="0">
              <a:solidFill>
                <a:schemeClr val="bg1"/>
              </a:solidFill>
              <a:latin typeface="SHAGARA v2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3</a:t>
            </a:r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 مارس </a:t>
            </a:r>
            <a:r>
              <a:rPr lang="en-US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2021</a:t>
            </a:r>
            <a:endParaRPr lang="ar-AE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19</a:t>
            </a:r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 رجب </a:t>
            </a:r>
            <a:r>
              <a:rPr lang="en-US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1442</a:t>
            </a:r>
            <a:endParaRPr lang="ar-SA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9D910B9-164E-446B-8424-A50444AC53A2}"/>
              </a:ext>
            </a:extLst>
          </p:cNvPr>
          <p:cNvSpPr txBox="1"/>
          <p:nvPr/>
        </p:nvSpPr>
        <p:spPr>
          <a:xfrm>
            <a:off x="7471171" y="5361539"/>
            <a:ext cx="3498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الحضور والغياب</a:t>
            </a:r>
            <a:endParaRPr lang="ar-SA" sz="44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28" name="Picture 6" descr="نتيجة بحث الصور عن قلم كرتون">
            <a:extLst>
              <a:ext uri="{FF2B5EF4-FFF2-40B4-BE49-F238E27FC236}">
                <a16:creationId xmlns:a16="http://schemas.microsoft.com/office/drawing/2014/main" id="{AC826ABA-B943-4BCA-AD2A-FBCBA92A6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6672" y="5130840"/>
            <a:ext cx="1495653" cy="1062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النشيد الوطني">
            <a:hlinkClick r:id="" action="ppaction://media"/>
            <a:extLst>
              <a:ext uri="{FF2B5EF4-FFF2-40B4-BE49-F238E27FC236}">
                <a16:creationId xmlns:a16="http://schemas.microsoft.com/office/drawing/2014/main" id="{74FA8288-7717-4453-85DB-DB7C37C92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31974" y="3674366"/>
            <a:ext cx="5276606" cy="2981281"/>
          </a:xfrm>
          <a:prstGeom prst="rect">
            <a:avLst/>
          </a:prstGeom>
        </p:spPr>
      </p:pic>
      <p:pic>
        <p:nvPicPr>
          <p:cNvPr id="1028" name="Picture 4" descr="صور عن عدم الغياب">
            <a:extLst>
              <a:ext uri="{FF2B5EF4-FFF2-40B4-BE49-F238E27FC236}">
                <a16:creationId xmlns:a16="http://schemas.microsoft.com/office/drawing/2014/main" id="{ACD70442-FDDF-4EAC-8212-DE2A700F8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EFF"/>
              </a:clrFrom>
              <a:clrTo>
                <a:srgbClr val="FFFE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48" t="2169" r="10000" b="63605"/>
          <a:stretch/>
        </p:blipFill>
        <p:spPr bwMode="auto">
          <a:xfrm>
            <a:off x="2034739" y="202353"/>
            <a:ext cx="4765325" cy="215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صور عن عدم الغياب">
            <a:extLst>
              <a:ext uri="{FF2B5EF4-FFF2-40B4-BE49-F238E27FC236}">
                <a16:creationId xmlns:a16="http://schemas.microsoft.com/office/drawing/2014/main" id="{DDA78D18-A274-470E-AC17-F86FF677C6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401"/>
          <a:stretch/>
        </p:blipFill>
        <p:spPr bwMode="auto">
          <a:xfrm>
            <a:off x="3665967" y="1770188"/>
            <a:ext cx="2632938" cy="189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340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92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9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0A9D5D6-24DC-4153-8712-C435F21E13D4}"/>
              </a:ext>
            </a:extLst>
          </p:cNvPr>
          <p:cNvSpPr txBox="1"/>
          <p:nvPr/>
        </p:nvSpPr>
        <p:spPr>
          <a:xfrm>
            <a:off x="9086974" y="187468"/>
            <a:ext cx="34985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من صور الرفق :</a:t>
            </a:r>
            <a:endParaRPr lang="ar-SA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9" name="Picture 2" descr="Screen Clipping">
            <a:extLst>
              <a:ext uri="{FF2B5EF4-FFF2-40B4-BE49-F238E27FC236}">
                <a16:creationId xmlns:a16="http://schemas.microsoft.com/office/drawing/2014/main" id="{0E4E478E-3758-4DC2-A083-779447D2A0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1" y="449078"/>
            <a:ext cx="8112368" cy="448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773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 Clipping">
            <a:extLst>
              <a:ext uri="{FF2B5EF4-FFF2-40B4-BE49-F238E27FC236}">
                <a16:creationId xmlns:a16="http://schemas.microsoft.com/office/drawing/2014/main" id="{91349C8C-BE84-4133-96CA-FCF82D4261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3" b="45561"/>
          <a:stretch/>
        </p:blipFill>
        <p:spPr>
          <a:xfrm>
            <a:off x="190500" y="309489"/>
            <a:ext cx="11105857" cy="36435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5628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Screen Clipping">
            <a:extLst>
              <a:ext uri="{FF2B5EF4-FFF2-40B4-BE49-F238E27FC236}">
                <a16:creationId xmlns:a16="http://schemas.microsoft.com/office/drawing/2014/main" id="{0FBC7D27-EDDA-45E8-AFC6-455801868F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67" r="28161"/>
          <a:stretch/>
        </p:blipFill>
        <p:spPr>
          <a:xfrm>
            <a:off x="4642339" y="1271756"/>
            <a:ext cx="7230793" cy="48336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23 Sheikh zayed ideas in 2021 | history uae, united arab emirates, uae">
            <a:extLst>
              <a:ext uri="{FF2B5EF4-FFF2-40B4-BE49-F238E27FC236}">
                <a16:creationId xmlns:a16="http://schemas.microsoft.com/office/drawing/2014/main" id="{D0AA85F1-1331-402D-B90E-B958D4D70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68" y="398584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F75F0E-57F9-4844-8217-F28785A7DAD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04" t="7165" r="5795" b="9179"/>
          <a:stretch/>
        </p:blipFill>
        <p:spPr>
          <a:xfrm>
            <a:off x="351693" y="323557"/>
            <a:ext cx="11431415" cy="6077243"/>
          </a:xfrm>
          <a:prstGeom prst="rect">
            <a:avLst/>
          </a:prstGeom>
        </p:spPr>
      </p:pic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242E174A-7F97-4A64-BB2D-19E0D855D3A5}"/>
              </a:ext>
            </a:extLst>
          </p:cNvPr>
          <p:cNvSpPr/>
          <p:nvPr/>
        </p:nvSpPr>
        <p:spPr>
          <a:xfrm>
            <a:off x="6991643" y="3530991"/>
            <a:ext cx="4431323" cy="2560320"/>
          </a:xfrm>
          <a:prstGeom prst="roundRect">
            <a:avLst/>
          </a:prstGeom>
          <a:solidFill>
            <a:srgbClr val="85D1D8"/>
          </a:solidFill>
          <a:ln>
            <a:solidFill>
              <a:srgbClr val="85D1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8E8E39FF-7525-4271-A086-755BF9E2E527}"/>
              </a:ext>
            </a:extLst>
          </p:cNvPr>
          <p:cNvSpPr/>
          <p:nvPr/>
        </p:nvSpPr>
        <p:spPr>
          <a:xfrm>
            <a:off x="636104" y="3362177"/>
            <a:ext cx="5221357" cy="2729133"/>
          </a:xfrm>
          <a:prstGeom prst="roundRect">
            <a:avLst/>
          </a:prstGeom>
          <a:solidFill>
            <a:srgbClr val="F6B1BF"/>
          </a:solidFill>
          <a:ln>
            <a:solidFill>
              <a:srgbClr val="F6B1B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58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78AED445-987C-418F-AD61-B7C7500DC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64" t="5580" b="76285"/>
          <a:stretch/>
        </p:blipFill>
        <p:spPr>
          <a:xfrm>
            <a:off x="8547653" y="198783"/>
            <a:ext cx="3405810" cy="8613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1" descr="Screen Clipping">
            <a:extLst>
              <a:ext uri="{FF2B5EF4-FFF2-40B4-BE49-F238E27FC236}">
                <a16:creationId xmlns:a16="http://schemas.microsoft.com/office/drawing/2014/main" id="{B2E8F667-146F-4BB6-9B6B-F1101895AE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" t="27151" r="-528"/>
          <a:stretch/>
        </p:blipFill>
        <p:spPr>
          <a:xfrm>
            <a:off x="1749287" y="1060174"/>
            <a:ext cx="9978886" cy="2977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1" descr="Screen Clipping">
            <a:extLst>
              <a:ext uri="{FF2B5EF4-FFF2-40B4-BE49-F238E27FC236}">
                <a16:creationId xmlns:a16="http://schemas.microsoft.com/office/drawing/2014/main" id="{534C1ABE-6F7A-4443-AB28-975AE0FBF3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0808"/>
          <a:stretch/>
        </p:blipFill>
        <p:spPr>
          <a:xfrm>
            <a:off x="572086" y="3530991"/>
            <a:ext cx="10663718" cy="26876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6188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2" descr="ما السبب وراء استبدال اليابان اللون الأزرق بالأخضر في إشارات ...">
            <a:extLst>
              <a:ext uri="{FF2B5EF4-FFF2-40B4-BE49-F238E27FC236}">
                <a16:creationId xmlns:a16="http://schemas.microsoft.com/office/drawing/2014/main" id="{6FAC8C49-37A9-43CD-8F3F-8BFDC85091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4076" y="1844400"/>
            <a:ext cx="4333875" cy="433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4755" name="Rectangle 2">
            <a:extLst>
              <a:ext uri="{FF2B5EF4-FFF2-40B4-BE49-F238E27FC236}">
                <a16:creationId xmlns:a16="http://schemas.microsoft.com/office/drawing/2014/main" id="{202E76E7-8303-41E6-9A87-B729C3ACF2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79714" y="2641324"/>
            <a:ext cx="2147887" cy="55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ar-AE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لم أفهم الدرس </a:t>
            </a:r>
            <a:endParaRPr lang="ar-EG" altLang="en-US" sz="3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6" name="Rectangle 2">
            <a:extLst>
              <a:ext uri="{FF2B5EF4-FFF2-40B4-BE49-F238E27FC236}">
                <a16:creationId xmlns:a16="http://schemas.microsoft.com/office/drawing/2014/main" id="{52A6F28F-DC30-48A2-8908-B7534B6231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7488" y="3920849"/>
            <a:ext cx="2190750" cy="55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ar-AE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أحتاج لمساعدة</a:t>
            </a:r>
            <a:endParaRPr lang="ar-EG" altLang="en-US" sz="3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7" name="Rectangle 2">
            <a:extLst>
              <a:ext uri="{FF2B5EF4-FFF2-40B4-BE49-F238E27FC236}">
                <a16:creationId xmlns:a16="http://schemas.microsoft.com/office/drawing/2014/main" id="{A4143749-617D-443E-9D97-2947011EF26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76551" y="5044799"/>
            <a:ext cx="1928813" cy="5540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ar-AE" altLang="en-US" sz="3000" b="1">
                <a:solidFill>
                  <a:srgbClr val="FF0000"/>
                </a:solidFill>
                <a:latin typeface="Arial" panose="020B0604020202020204" pitchFamily="34" charset="0"/>
              </a:rPr>
              <a:t>فهمت الدرس </a:t>
            </a:r>
            <a:endParaRPr lang="ar-EG" altLang="en-US" sz="3000" b="1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74758" name="Rectangle 2">
            <a:extLst>
              <a:ext uri="{FF2B5EF4-FFF2-40B4-BE49-F238E27FC236}">
                <a16:creationId xmlns:a16="http://schemas.microsoft.com/office/drawing/2014/main" id="{C3107119-A23F-40F1-A08D-ACCD8B5530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351" y="2747685"/>
            <a:ext cx="80803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2"/>
                </a:solidFill>
                <a:latin typeface="Arial" panose="020B0604020202020204" pitchFamily="34" charset="0"/>
              </a:rPr>
              <a:t>1</a:t>
            </a:r>
            <a:endParaRPr lang="ar-EG" altLang="en-US" sz="30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4759" name="Rectangle 2">
            <a:extLst>
              <a:ext uri="{FF2B5EF4-FFF2-40B4-BE49-F238E27FC236}">
                <a16:creationId xmlns:a16="http://schemas.microsoft.com/office/drawing/2014/main" id="{57A1C3C4-BC84-456E-A778-9F666E73B9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5764" y="3825082"/>
            <a:ext cx="809625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2"/>
                </a:solidFill>
                <a:latin typeface="Arial" panose="020B0604020202020204" pitchFamily="34" charset="0"/>
              </a:rPr>
              <a:t>2</a:t>
            </a:r>
            <a:endParaRPr lang="ar-EG" altLang="en-US" sz="30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sp>
        <p:nvSpPr>
          <p:cNvPr id="74760" name="Rectangle 2">
            <a:extLst>
              <a:ext uri="{FF2B5EF4-FFF2-40B4-BE49-F238E27FC236}">
                <a16:creationId xmlns:a16="http://schemas.microsoft.com/office/drawing/2014/main" id="{27D33926-0699-4B31-8CE5-959C9D6979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7352" y="5005386"/>
            <a:ext cx="808037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chemeClr val="bg2"/>
                </a:solidFill>
                <a:latin typeface="Arial" panose="020B0604020202020204" pitchFamily="34" charset="0"/>
              </a:rPr>
              <a:t>3</a:t>
            </a:r>
            <a:endParaRPr lang="ar-EG" altLang="en-US" sz="3000" b="1" dirty="0">
              <a:solidFill>
                <a:schemeClr val="bg2"/>
              </a:solidFill>
              <a:latin typeface="Arial" panose="020B0604020202020204" pitchFamily="34" charset="0"/>
            </a:endParaRPr>
          </a:p>
        </p:txBody>
      </p:sp>
      <p:pic>
        <p:nvPicPr>
          <p:cNvPr id="74761" name="Picture 4" descr="حصة الزيادي🕊 в Twitter: &quot;بطاقة الخروج...مناسبة لغلق الدرس ...">
            <a:extLst>
              <a:ext uri="{FF2B5EF4-FFF2-40B4-BE49-F238E27FC236}">
                <a16:creationId xmlns:a16="http://schemas.microsoft.com/office/drawing/2014/main" id="{A12268B4-4635-48B1-8B4B-224ED34EA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58" r="80917" b="34879"/>
          <a:stretch>
            <a:fillRect/>
          </a:stretch>
        </p:blipFill>
        <p:spPr bwMode="auto">
          <a:xfrm>
            <a:off x="0" y="2012674"/>
            <a:ext cx="2228850" cy="461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762" name="Picture 6" descr="حكم في رابطة البليدة يتهاون عن طرد ابنه - الشباك الرياضي">
            <a:extLst>
              <a:ext uri="{FF2B5EF4-FFF2-40B4-BE49-F238E27FC236}">
                <a16:creationId xmlns:a16="http://schemas.microsoft.com/office/drawing/2014/main" id="{023EF61E-1556-4F59-BD8C-F98EB200C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91" t="3745" r="3343" b="56825"/>
          <a:stretch>
            <a:fillRect/>
          </a:stretch>
        </p:blipFill>
        <p:spPr bwMode="auto">
          <a:xfrm>
            <a:off x="12700" y="490262"/>
            <a:ext cx="2273300" cy="229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4723A581-9D42-4791-8831-0F20C24E123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33816" r="1577" b="2416"/>
          <a:stretch/>
        </p:blipFill>
        <p:spPr>
          <a:xfrm>
            <a:off x="927652" y="1804737"/>
            <a:ext cx="10257182" cy="4748463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4" descr="A picture containing many, parking, refrigerator&#10;&#10;Description automatically generated">
            <a:extLst>
              <a:ext uri="{FF2B5EF4-FFF2-40B4-BE49-F238E27FC236}">
                <a16:creationId xmlns:a16="http://schemas.microsoft.com/office/drawing/2014/main" id="{09DD2B15-7742-4084-8830-FBB067A21E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" t="1352" r="1577" b="80097"/>
          <a:stretch/>
        </p:blipFill>
        <p:spPr>
          <a:xfrm>
            <a:off x="1921565" y="304800"/>
            <a:ext cx="8269357" cy="990600"/>
          </a:xfrm>
          <a:prstGeom prst="roundRect">
            <a:avLst>
              <a:gd name="adj" fmla="val 16667"/>
            </a:avLst>
          </a:prstGeom>
          <a:ln w="57150">
            <a:solidFill>
              <a:srgbClr val="00B05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326156440"/>
      </p:ext>
    </p:extLst>
  </p:cSld>
  <p:clrMapOvr>
    <a:masterClrMapping/>
  </p:clrMapOvr>
  <p:transition spd="slow">
    <p:wheel spokes="1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125CDFED-763D-40A9-A840-2E183386E4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132" y="343694"/>
            <a:ext cx="77724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ar-AE" altLang="ar-SA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استخرج الكلمات المفقودة</a:t>
            </a:r>
          </a:p>
          <a:p>
            <a:pPr>
              <a:defRPr/>
            </a:pPr>
            <a:r>
              <a:rPr lang="ar-AE" altLang="ar-SA" b="1" dirty="0">
                <a:solidFill>
                  <a:srgbClr val="9BBB59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بمطابقة الأشكال ؟؟</a:t>
            </a:r>
            <a:endParaRPr lang="en-US" altLang="ar-SA" b="1" dirty="0">
              <a:solidFill>
                <a:srgbClr val="9BBB59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Group 95">
            <a:extLst>
              <a:ext uri="{FF2B5EF4-FFF2-40B4-BE49-F238E27FC236}">
                <a16:creationId xmlns:a16="http://schemas.microsoft.com/office/drawing/2014/main" id="{A5EF7A43-4CD0-4611-9C47-4BDA617B47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760873"/>
              </p:ext>
            </p:extLst>
          </p:nvPr>
        </p:nvGraphicFramePr>
        <p:xfrm>
          <a:off x="2365375" y="2066131"/>
          <a:ext cx="6864350" cy="2447926"/>
        </p:xfrm>
        <a:graphic>
          <a:graphicData uri="http://schemas.openxmlformats.org/drawingml/2006/table">
            <a:tbl>
              <a:tblPr rtl="1"/>
              <a:tblGrid>
                <a:gridCol w="17160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160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1608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1608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127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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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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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عنه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الخالق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التسامح</a:t>
                      </a: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الرفق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12775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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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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  <a:sym typeface="Wingdings" pitchFamily="2" charset="2"/>
                        </a:rPr>
                        <a:t>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11188"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خير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التمسك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الصدقة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1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ar-AE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  <a:cs typeface="Arial" pitchFamily="34" charset="0"/>
                        </a:rPr>
                        <a:t>دروس</a:t>
                      </a:r>
                      <a:endParaRPr kumimoji="0" lang="en-US" sz="2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3518" name="Text Box 88">
            <a:extLst>
              <a:ext uri="{FF2B5EF4-FFF2-40B4-BE49-F238E27FC236}">
                <a16:creationId xmlns:a16="http://schemas.microsoft.com/office/drawing/2014/main" id="{44FC4168-E19F-4E23-A8C5-8A3960708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7788" y="5225257"/>
            <a:ext cx="649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</a:t>
            </a:r>
          </a:p>
        </p:txBody>
      </p:sp>
      <p:sp>
        <p:nvSpPr>
          <p:cNvPr id="63519" name="Rectangle 3">
            <a:extLst>
              <a:ext uri="{FF2B5EF4-FFF2-40B4-BE49-F238E27FC236}">
                <a16:creationId xmlns:a16="http://schemas.microsoft.com/office/drawing/2014/main" id="{1FE9F235-3B6F-4465-B901-BF1F67CBC9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9951" y="5951538"/>
            <a:ext cx="64008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buFont typeface="Arial" panose="020B0604020202020204" pitchFamily="34" charset="0"/>
              <a:buNone/>
            </a:pPr>
            <a:r>
              <a:rPr lang="ar-AE" altLang="ar-SA" dirty="0">
                <a:solidFill>
                  <a:srgbClr val="000000"/>
                </a:solidFill>
              </a:rPr>
              <a:t> ...................................................</a:t>
            </a:r>
            <a:endParaRPr lang="en-US" altLang="ar-SA" dirty="0">
              <a:solidFill>
                <a:srgbClr val="000000"/>
              </a:solidFill>
            </a:endParaRPr>
          </a:p>
        </p:txBody>
      </p:sp>
      <p:sp>
        <p:nvSpPr>
          <p:cNvPr id="13" name="Text Box 92">
            <a:extLst>
              <a:ext uri="{FF2B5EF4-FFF2-40B4-BE49-F238E27FC236}">
                <a16:creationId xmlns:a16="http://schemas.microsoft.com/office/drawing/2014/main" id="{6A385287-101F-44DB-8229-4C9DC72F5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65070" y="5943600"/>
            <a:ext cx="97472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AE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الرفق</a:t>
            </a:r>
            <a:endParaRPr lang="en-US" sz="3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4" name="Text Box 92">
            <a:extLst>
              <a:ext uri="{FF2B5EF4-FFF2-40B4-BE49-F238E27FC236}">
                <a16:creationId xmlns:a16="http://schemas.microsoft.com/office/drawing/2014/main" id="{8AE43213-0BE7-4FAD-96C6-C79DCBE47B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76043" y="5938837"/>
            <a:ext cx="1243013" cy="554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r" rtl="1" eaLnBrk="1" hangingPunct="1">
              <a:spcBef>
                <a:spcPct val="50000"/>
              </a:spcBef>
              <a:defRPr/>
            </a:pPr>
            <a:r>
              <a:rPr lang="ar-AE" sz="3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/>
              </a:rPr>
              <a:t>خير</a:t>
            </a:r>
            <a:endParaRPr lang="en-US" sz="30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cs typeface="+mn-cs"/>
            </a:endParaRPr>
          </a:p>
        </p:txBody>
      </p:sp>
      <p:sp>
        <p:nvSpPr>
          <p:cNvPr id="15" name="Text Box 88">
            <a:extLst>
              <a:ext uri="{FF2B5EF4-FFF2-40B4-BE49-F238E27FC236}">
                <a16:creationId xmlns:a16="http://schemas.microsoft.com/office/drawing/2014/main" id="{D1D30AC8-AFDE-4162-BF8E-FF3317A804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78294" y="5225257"/>
            <a:ext cx="649287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rtl="1" eaLnBrk="1" hangingPunct="1">
              <a:buFontTx/>
              <a:buNone/>
            </a:pPr>
            <a:r>
              <a:rPr lang="en-US" altLang="en-US" dirty="0">
                <a:solidFill>
                  <a:srgbClr val="000000"/>
                </a:solidFill>
                <a:latin typeface="Arial" panose="020B0604020202020204" pitchFamily="34" charset="0"/>
                <a:sym typeface="Wingdings" panose="05000000000000000000" pitchFamily="2" charset="2"/>
              </a:rPr>
              <a:t>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FE55B3F-4634-4A41-B146-E6251581E8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5CD271E5-55BF-4266-A3A7-CFCC305188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56352"/>
            <a:ext cx="12192000" cy="501648"/>
          </a:xfrm>
          <a:prstGeom prst="rect">
            <a:avLst/>
          </a:prstGeom>
          <a:solidFill>
            <a:srgbClr val="646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9CB614C8-9B5B-48D2-A628-F13BA1292C36}"/>
              </a:ext>
            </a:extLst>
          </p:cNvPr>
          <p:cNvSpPr txBox="1"/>
          <p:nvPr/>
        </p:nvSpPr>
        <p:spPr>
          <a:xfrm>
            <a:off x="6251322" y="1860115"/>
            <a:ext cx="574199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5400" dirty="0">
                <a:cs typeface="DecoType Naskh Extensions" panose="02010400000000000000" pitchFamily="2" charset="-78"/>
              </a:rPr>
              <a:t>هذا الدرس يعلمني : </a:t>
            </a:r>
            <a:endParaRPr lang="ar-SA" sz="5400" dirty="0">
              <a:cs typeface="DecoType Naskh Extensions" panose="02010400000000000000" pitchFamily="2" charset="-78"/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B8A57472-48D8-4002-9669-215CFAA7F5DE}"/>
              </a:ext>
            </a:extLst>
          </p:cNvPr>
          <p:cNvSpPr txBox="1"/>
          <p:nvPr/>
        </p:nvSpPr>
        <p:spPr>
          <a:xfrm>
            <a:off x="0" y="3415736"/>
            <a:ext cx="10548829" cy="230832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 rtl="1"/>
            <a:r>
              <a:rPr lang="ar-AE" sz="3600" dirty="0">
                <a:cs typeface="PT Bold Heading" panose="02010400000000000000" pitchFamily="2" charset="-78"/>
              </a:rPr>
              <a:t>أشرح مفهوم الرفق .</a:t>
            </a:r>
          </a:p>
          <a:p>
            <a:pPr algn="r" rtl="1"/>
            <a:r>
              <a:rPr lang="ar-AE" sz="3600" dirty="0">
                <a:cs typeface="PT Bold Heading" panose="02010400000000000000" pitchFamily="2" charset="-78"/>
              </a:rPr>
              <a:t>أُحدد جوانب الرفق بالآخرين .</a:t>
            </a:r>
          </a:p>
          <a:p>
            <a:pPr algn="r" rtl="1"/>
            <a:r>
              <a:rPr lang="ar-AE" sz="3600" dirty="0">
                <a:cs typeface="PT Bold Heading" panose="02010400000000000000" pitchFamily="2" charset="-78"/>
              </a:rPr>
              <a:t>أوضح الأسباب المعينة على التحلي بالرفق في معاملة الناس .</a:t>
            </a:r>
          </a:p>
          <a:p>
            <a:pPr algn="r" rtl="1"/>
            <a:r>
              <a:rPr lang="ar-AE" sz="3600" dirty="0">
                <a:cs typeface="PT Bold Heading" panose="02010400000000000000" pitchFamily="2" charset="-78"/>
              </a:rPr>
              <a:t>أستنتج فوائد الرفق للفرد والمجتمع .</a:t>
            </a:r>
            <a:endParaRPr lang="ar-SA" sz="3600" dirty="0">
              <a:cs typeface="PT Bold Heading" panose="02010400000000000000" pitchFamily="2" charset="-78"/>
            </a:endParaRPr>
          </a:p>
        </p:txBody>
      </p:sp>
      <p:sp>
        <p:nvSpPr>
          <p:cNvPr id="10" name="TextBox 3">
            <a:extLst>
              <a:ext uri="{FF2B5EF4-FFF2-40B4-BE49-F238E27FC236}">
                <a16:creationId xmlns:a16="http://schemas.microsoft.com/office/drawing/2014/main" id="{7D6C65E3-6164-4C24-8EF1-72CCDB81DF24}"/>
              </a:ext>
            </a:extLst>
          </p:cNvPr>
          <p:cNvSpPr txBox="1"/>
          <p:nvPr/>
        </p:nvSpPr>
        <p:spPr>
          <a:xfrm>
            <a:off x="3012968" y="669663"/>
            <a:ext cx="5741992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000" b="1" dirty="0">
                <a:solidFill>
                  <a:srgbClr val="FF0000"/>
                </a:solidFill>
                <a:cs typeface="DecoType Naskh Extensions" panose="02010400000000000000" pitchFamily="2" charset="-78"/>
              </a:rPr>
              <a:t>الرفق خير </a:t>
            </a:r>
            <a:endParaRPr lang="ar-SA" sz="6000" b="1" dirty="0">
              <a:solidFill>
                <a:srgbClr val="FF0000"/>
              </a:solidFill>
              <a:cs typeface="DecoType Naskh Extensions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24510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Screen Clipping">
            <a:extLst>
              <a:ext uri="{FF2B5EF4-FFF2-40B4-BE49-F238E27FC236}">
                <a16:creationId xmlns:a16="http://schemas.microsoft.com/office/drawing/2014/main" id="{968DC660-8781-4BD5-85E1-A68FB22E4C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" t="62469" r="7215" b="2457"/>
          <a:stretch/>
        </p:blipFill>
        <p:spPr>
          <a:xfrm>
            <a:off x="178190" y="800227"/>
            <a:ext cx="11556219" cy="2651199"/>
          </a:xfrm>
          <a:prstGeom prst="rect">
            <a:avLst/>
          </a:prstGeom>
        </p:spPr>
      </p:pic>
      <p:sp>
        <p:nvSpPr>
          <p:cNvPr id="3" name="مستطيل 2">
            <a:extLst>
              <a:ext uri="{FF2B5EF4-FFF2-40B4-BE49-F238E27FC236}">
                <a16:creationId xmlns:a16="http://schemas.microsoft.com/office/drawing/2014/main" id="{395957CD-9400-4537-BDEA-DE4C6B06D238}"/>
              </a:ext>
            </a:extLst>
          </p:cNvPr>
          <p:cNvSpPr/>
          <p:nvPr/>
        </p:nvSpPr>
        <p:spPr>
          <a:xfrm>
            <a:off x="9778963" y="105387"/>
            <a:ext cx="228780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أُبادر لأتعلم :</a:t>
            </a:r>
            <a:endParaRPr lang="ar-SA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34D21327-849C-4BAA-9DDB-DD2F61864A99}"/>
              </a:ext>
            </a:extLst>
          </p:cNvPr>
          <p:cNvSpPr/>
          <p:nvPr/>
        </p:nvSpPr>
        <p:spPr>
          <a:xfrm>
            <a:off x="4388191" y="105387"/>
            <a:ext cx="2324675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40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أ</a:t>
            </a:r>
            <a:r>
              <a:rPr lang="ar-AE" sz="40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قرأ وأجيب :</a:t>
            </a:r>
            <a:endParaRPr lang="ar-SA" sz="40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5" name="Picture 1" descr="Screen Clipping">
            <a:extLst>
              <a:ext uri="{FF2B5EF4-FFF2-40B4-BE49-F238E27FC236}">
                <a16:creationId xmlns:a16="http://schemas.microsoft.com/office/drawing/2014/main" id="{EA45F13A-D32C-4E5C-B568-77E01B0B14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" t="22405" r="6488" b="4242"/>
          <a:stretch/>
        </p:blipFill>
        <p:spPr>
          <a:xfrm>
            <a:off x="39758" y="3429001"/>
            <a:ext cx="10058400" cy="3205218"/>
          </a:xfrm>
          <a:prstGeom prst="rect">
            <a:avLst/>
          </a:prstGeom>
        </p:spPr>
      </p:pic>
      <p:sp>
        <p:nvSpPr>
          <p:cNvPr id="6" name="TextBox 2">
            <a:extLst>
              <a:ext uri="{FF2B5EF4-FFF2-40B4-BE49-F238E27FC236}">
                <a16:creationId xmlns:a16="http://schemas.microsoft.com/office/drawing/2014/main" id="{6D898EB7-E36E-42B2-A4F6-D74262B760E2}"/>
              </a:ext>
            </a:extLst>
          </p:cNvPr>
          <p:cNvSpPr txBox="1"/>
          <p:nvPr/>
        </p:nvSpPr>
        <p:spPr>
          <a:xfrm>
            <a:off x="2274956" y="3813699"/>
            <a:ext cx="711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شمتً العاطسَ بقولهِ : يرحمكَ اللهُ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6DEC87F8-E344-45C5-AA71-61C907DA7903}"/>
              </a:ext>
            </a:extLst>
          </p:cNvPr>
          <p:cNvSpPr txBox="1"/>
          <p:nvPr/>
        </p:nvSpPr>
        <p:spPr>
          <a:xfrm>
            <a:off x="3631095" y="4571651"/>
            <a:ext cx="5526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كانَ النّبيُ صلّى اللهُ عليهِ وسلّمَ رفيقاً معهُ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8" name="TextBox 4">
            <a:extLst>
              <a:ext uri="{FF2B5EF4-FFF2-40B4-BE49-F238E27FC236}">
                <a16:creationId xmlns:a16="http://schemas.microsoft.com/office/drawing/2014/main" id="{81597213-5675-4A9D-ABCA-44D352438D76}"/>
              </a:ext>
            </a:extLst>
          </p:cNvPr>
          <p:cNvSpPr txBox="1"/>
          <p:nvPr/>
        </p:nvSpPr>
        <p:spPr>
          <a:xfrm>
            <a:off x="4915534" y="5354067"/>
            <a:ext cx="4000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الرّفقُ والرّحمةُ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A9FA360C-6168-4774-BE75-4DA6AD17FB5D}"/>
              </a:ext>
            </a:extLst>
          </p:cNvPr>
          <p:cNvSpPr txBox="1"/>
          <p:nvPr/>
        </p:nvSpPr>
        <p:spPr>
          <a:xfrm>
            <a:off x="5550528" y="6215097"/>
            <a:ext cx="40005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التّعليمُ بالطّريقةِ الصّحيحةِ .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591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 1">
            <a:extLst>
              <a:ext uri="{FF2B5EF4-FFF2-40B4-BE49-F238E27FC236}">
                <a16:creationId xmlns:a16="http://schemas.microsoft.com/office/drawing/2014/main" id="{BC91F2EC-05A9-45E0-891D-BFCD2126C6F5}"/>
              </a:ext>
            </a:extLst>
          </p:cNvPr>
          <p:cNvSpPr/>
          <p:nvPr/>
        </p:nvSpPr>
        <p:spPr>
          <a:xfrm>
            <a:off x="2146965" y="5810554"/>
            <a:ext cx="7023652" cy="369332"/>
          </a:xfrm>
          <a:custGeom>
            <a:avLst/>
            <a:gdLst>
              <a:gd name="connsiteX0" fmla="*/ 0 w 7023652"/>
              <a:gd name="connsiteY0" fmla="*/ 0 h 369332"/>
              <a:gd name="connsiteX1" fmla="*/ 778987 w 7023652"/>
              <a:gd name="connsiteY1" fmla="*/ 0 h 369332"/>
              <a:gd name="connsiteX2" fmla="*/ 1347264 w 7023652"/>
              <a:gd name="connsiteY2" fmla="*/ 0 h 369332"/>
              <a:gd name="connsiteX3" fmla="*/ 1985778 w 7023652"/>
              <a:gd name="connsiteY3" fmla="*/ 0 h 369332"/>
              <a:gd name="connsiteX4" fmla="*/ 2694528 w 7023652"/>
              <a:gd name="connsiteY4" fmla="*/ 0 h 369332"/>
              <a:gd name="connsiteX5" fmla="*/ 3473515 w 7023652"/>
              <a:gd name="connsiteY5" fmla="*/ 0 h 369332"/>
              <a:gd name="connsiteX6" fmla="*/ 4252502 w 7023652"/>
              <a:gd name="connsiteY6" fmla="*/ 0 h 369332"/>
              <a:gd name="connsiteX7" fmla="*/ 4750543 w 7023652"/>
              <a:gd name="connsiteY7" fmla="*/ 0 h 369332"/>
              <a:gd name="connsiteX8" fmla="*/ 5178347 w 7023652"/>
              <a:gd name="connsiteY8" fmla="*/ 0 h 369332"/>
              <a:gd name="connsiteX9" fmla="*/ 5957334 w 7023652"/>
              <a:gd name="connsiteY9" fmla="*/ 0 h 369332"/>
              <a:gd name="connsiteX10" fmla="*/ 7023652 w 7023652"/>
              <a:gd name="connsiteY10" fmla="*/ 0 h 369332"/>
              <a:gd name="connsiteX11" fmla="*/ 7023652 w 7023652"/>
              <a:gd name="connsiteY11" fmla="*/ 369332 h 369332"/>
              <a:gd name="connsiteX12" fmla="*/ 6244665 w 7023652"/>
              <a:gd name="connsiteY12" fmla="*/ 369332 h 369332"/>
              <a:gd name="connsiteX13" fmla="*/ 5816861 w 7023652"/>
              <a:gd name="connsiteY13" fmla="*/ 369332 h 369332"/>
              <a:gd name="connsiteX14" fmla="*/ 5037874 w 7023652"/>
              <a:gd name="connsiteY14" fmla="*/ 369332 h 369332"/>
              <a:gd name="connsiteX15" fmla="*/ 4539833 w 7023652"/>
              <a:gd name="connsiteY15" fmla="*/ 369332 h 369332"/>
              <a:gd name="connsiteX16" fmla="*/ 3971556 w 7023652"/>
              <a:gd name="connsiteY16" fmla="*/ 369332 h 369332"/>
              <a:gd name="connsiteX17" fmla="*/ 3192569 w 7023652"/>
              <a:gd name="connsiteY17" fmla="*/ 369332 h 369332"/>
              <a:gd name="connsiteX18" fmla="*/ 2764765 w 7023652"/>
              <a:gd name="connsiteY18" fmla="*/ 369332 h 369332"/>
              <a:gd name="connsiteX19" fmla="*/ 1985778 w 7023652"/>
              <a:gd name="connsiteY19" fmla="*/ 369332 h 369332"/>
              <a:gd name="connsiteX20" fmla="*/ 1347264 w 7023652"/>
              <a:gd name="connsiteY20" fmla="*/ 369332 h 369332"/>
              <a:gd name="connsiteX21" fmla="*/ 778987 w 7023652"/>
              <a:gd name="connsiteY21" fmla="*/ 369332 h 369332"/>
              <a:gd name="connsiteX22" fmla="*/ 0 w 7023652"/>
              <a:gd name="connsiteY22" fmla="*/ 369332 h 369332"/>
              <a:gd name="connsiteX23" fmla="*/ 0 w 7023652"/>
              <a:gd name="connsiteY23" fmla="*/ 0 h 369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7023652" h="369332" fill="none" extrusionOk="0">
                <a:moveTo>
                  <a:pt x="0" y="0"/>
                </a:moveTo>
                <a:cubicBezTo>
                  <a:pt x="207148" y="33919"/>
                  <a:pt x="549888" y="-19303"/>
                  <a:pt x="778987" y="0"/>
                </a:cubicBezTo>
                <a:cubicBezTo>
                  <a:pt x="1008086" y="19303"/>
                  <a:pt x="1143153" y="-9111"/>
                  <a:pt x="1347264" y="0"/>
                </a:cubicBezTo>
                <a:cubicBezTo>
                  <a:pt x="1551375" y="9111"/>
                  <a:pt x="1710932" y="12090"/>
                  <a:pt x="1985778" y="0"/>
                </a:cubicBezTo>
                <a:cubicBezTo>
                  <a:pt x="2260624" y="-12090"/>
                  <a:pt x="2457719" y="7181"/>
                  <a:pt x="2694528" y="0"/>
                </a:cubicBezTo>
                <a:cubicBezTo>
                  <a:pt x="2931337" y="-7181"/>
                  <a:pt x="3253610" y="-10793"/>
                  <a:pt x="3473515" y="0"/>
                </a:cubicBezTo>
                <a:cubicBezTo>
                  <a:pt x="3693420" y="10793"/>
                  <a:pt x="4008525" y="-26135"/>
                  <a:pt x="4252502" y="0"/>
                </a:cubicBezTo>
                <a:cubicBezTo>
                  <a:pt x="4496479" y="26135"/>
                  <a:pt x="4565224" y="-22929"/>
                  <a:pt x="4750543" y="0"/>
                </a:cubicBezTo>
                <a:cubicBezTo>
                  <a:pt x="4935862" y="22929"/>
                  <a:pt x="5003644" y="5410"/>
                  <a:pt x="5178347" y="0"/>
                </a:cubicBezTo>
                <a:cubicBezTo>
                  <a:pt x="5353050" y="-5410"/>
                  <a:pt x="5649612" y="38424"/>
                  <a:pt x="5957334" y="0"/>
                </a:cubicBezTo>
                <a:cubicBezTo>
                  <a:pt x="6265056" y="-38424"/>
                  <a:pt x="6493585" y="-13970"/>
                  <a:pt x="7023652" y="0"/>
                </a:cubicBezTo>
                <a:cubicBezTo>
                  <a:pt x="7029637" y="147593"/>
                  <a:pt x="7039161" y="267305"/>
                  <a:pt x="7023652" y="369332"/>
                </a:cubicBezTo>
                <a:cubicBezTo>
                  <a:pt x="6808735" y="334371"/>
                  <a:pt x="6616826" y="342461"/>
                  <a:pt x="6244665" y="369332"/>
                </a:cubicBezTo>
                <a:cubicBezTo>
                  <a:pt x="5872504" y="396203"/>
                  <a:pt x="5964132" y="359876"/>
                  <a:pt x="5816861" y="369332"/>
                </a:cubicBezTo>
                <a:cubicBezTo>
                  <a:pt x="5669590" y="378788"/>
                  <a:pt x="5318461" y="397613"/>
                  <a:pt x="5037874" y="369332"/>
                </a:cubicBezTo>
                <a:cubicBezTo>
                  <a:pt x="4757287" y="341051"/>
                  <a:pt x="4666613" y="361982"/>
                  <a:pt x="4539833" y="369332"/>
                </a:cubicBezTo>
                <a:cubicBezTo>
                  <a:pt x="4413053" y="376682"/>
                  <a:pt x="4093887" y="346927"/>
                  <a:pt x="3971556" y="369332"/>
                </a:cubicBezTo>
                <a:cubicBezTo>
                  <a:pt x="3849225" y="391737"/>
                  <a:pt x="3466168" y="335751"/>
                  <a:pt x="3192569" y="369332"/>
                </a:cubicBezTo>
                <a:cubicBezTo>
                  <a:pt x="2918970" y="402913"/>
                  <a:pt x="2901074" y="366755"/>
                  <a:pt x="2764765" y="369332"/>
                </a:cubicBezTo>
                <a:cubicBezTo>
                  <a:pt x="2628456" y="371909"/>
                  <a:pt x="2361912" y="386088"/>
                  <a:pt x="1985778" y="369332"/>
                </a:cubicBezTo>
                <a:cubicBezTo>
                  <a:pt x="1609644" y="352576"/>
                  <a:pt x="1608843" y="348899"/>
                  <a:pt x="1347264" y="369332"/>
                </a:cubicBezTo>
                <a:cubicBezTo>
                  <a:pt x="1085685" y="389765"/>
                  <a:pt x="1009011" y="354810"/>
                  <a:pt x="778987" y="369332"/>
                </a:cubicBezTo>
                <a:cubicBezTo>
                  <a:pt x="548963" y="383854"/>
                  <a:pt x="186746" y="344045"/>
                  <a:pt x="0" y="369332"/>
                </a:cubicBezTo>
                <a:cubicBezTo>
                  <a:pt x="219" y="269361"/>
                  <a:pt x="-4766" y="152953"/>
                  <a:pt x="0" y="0"/>
                </a:cubicBezTo>
                <a:close/>
              </a:path>
              <a:path w="7023652" h="369332" stroke="0" extrusionOk="0">
                <a:moveTo>
                  <a:pt x="0" y="0"/>
                </a:moveTo>
                <a:cubicBezTo>
                  <a:pt x="202414" y="4791"/>
                  <a:pt x="411997" y="-5069"/>
                  <a:pt x="568277" y="0"/>
                </a:cubicBezTo>
                <a:cubicBezTo>
                  <a:pt x="724557" y="5069"/>
                  <a:pt x="1139406" y="35341"/>
                  <a:pt x="1347264" y="0"/>
                </a:cubicBezTo>
                <a:cubicBezTo>
                  <a:pt x="1555122" y="-35341"/>
                  <a:pt x="1752093" y="25052"/>
                  <a:pt x="2126251" y="0"/>
                </a:cubicBezTo>
                <a:cubicBezTo>
                  <a:pt x="2500409" y="-25052"/>
                  <a:pt x="2536644" y="11783"/>
                  <a:pt x="2694528" y="0"/>
                </a:cubicBezTo>
                <a:cubicBezTo>
                  <a:pt x="2852412" y="-11783"/>
                  <a:pt x="2971442" y="-10427"/>
                  <a:pt x="3192569" y="0"/>
                </a:cubicBezTo>
                <a:cubicBezTo>
                  <a:pt x="3413696" y="10427"/>
                  <a:pt x="3451740" y="-7413"/>
                  <a:pt x="3620373" y="0"/>
                </a:cubicBezTo>
                <a:cubicBezTo>
                  <a:pt x="3789006" y="7413"/>
                  <a:pt x="4011197" y="22341"/>
                  <a:pt x="4118414" y="0"/>
                </a:cubicBezTo>
                <a:cubicBezTo>
                  <a:pt x="4225631" y="-22341"/>
                  <a:pt x="4502245" y="10884"/>
                  <a:pt x="4827164" y="0"/>
                </a:cubicBezTo>
                <a:cubicBezTo>
                  <a:pt x="5152083" y="-10884"/>
                  <a:pt x="5348799" y="-13116"/>
                  <a:pt x="5606151" y="0"/>
                </a:cubicBezTo>
                <a:cubicBezTo>
                  <a:pt x="5863503" y="13116"/>
                  <a:pt x="5823363" y="9008"/>
                  <a:pt x="6033956" y="0"/>
                </a:cubicBezTo>
                <a:cubicBezTo>
                  <a:pt x="6244550" y="-9008"/>
                  <a:pt x="6373315" y="2910"/>
                  <a:pt x="6461760" y="0"/>
                </a:cubicBezTo>
                <a:cubicBezTo>
                  <a:pt x="6550205" y="-2910"/>
                  <a:pt x="6898511" y="-12005"/>
                  <a:pt x="7023652" y="0"/>
                </a:cubicBezTo>
                <a:cubicBezTo>
                  <a:pt x="7026684" y="128356"/>
                  <a:pt x="7024172" y="293669"/>
                  <a:pt x="7023652" y="369332"/>
                </a:cubicBezTo>
                <a:cubicBezTo>
                  <a:pt x="6865549" y="394056"/>
                  <a:pt x="6496561" y="372743"/>
                  <a:pt x="6314902" y="369332"/>
                </a:cubicBezTo>
                <a:cubicBezTo>
                  <a:pt x="6133243" y="365922"/>
                  <a:pt x="5943524" y="379879"/>
                  <a:pt x="5816861" y="369332"/>
                </a:cubicBezTo>
                <a:cubicBezTo>
                  <a:pt x="5690198" y="358785"/>
                  <a:pt x="5500167" y="371297"/>
                  <a:pt x="5389057" y="369332"/>
                </a:cubicBezTo>
                <a:cubicBezTo>
                  <a:pt x="5277947" y="367367"/>
                  <a:pt x="4910976" y="363204"/>
                  <a:pt x="4750543" y="369332"/>
                </a:cubicBezTo>
                <a:cubicBezTo>
                  <a:pt x="4590110" y="375460"/>
                  <a:pt x="4356578" y="386636"/>
                  <a:pt x="4182266" y="369332"/>
                </a:cubicBezTo>
                <a:cubicBezTo>
                  <a:pt x="4007954" y="352028"/>
                  <a:pt x="3768998" y="399699"/>
                  <a:pt x="3543752" y="369332"/>
                </a:cubicBezTo>
                <a:cubicBezTo>
                  <a:pt x="3318506" y="338965"/>
                  <a:pt x="3284556" y="348792"/>
                  <a:pt x="3115947" y="369332"/>
                </a:cubicBezTo>
                <a:cubicBezTo>
                  <a:pt x="2947339" y="389872"/>
                  <a:pt x="2892321" y="387481"/>
                  <a:pt x="2688143" y="369332"/>
                </a:cubicBezTo>
                <a:cubicBezTo>
                  <a:pt x="2483965" y="351183"/>
                  <a:pt x="2348466" y="376291"/>
                  <a:pt x="2190102" y="369332"/>
                </a:cubicBezTo>
                <a:cubicBezTo>
                  <a:pt x="2031738" y="362373"/>
                  <a:pt x="1775026" y="365861"/>
                  <a:pt x="1481352" y="369332"/>
                </a:cubicBezTo>
                <a:cubicBezTo>
                  <a:pt x="1187678" y="372804"/>
                  <a:pt x="1242077" y="351828"/>
                  <a:pt x="1053548" y="369332"/>
                </a:cubicBezTo>
                <a:cubicBezTo>
                  <a:pt x="865019" y="386836"/>
                  <a:pt x="213947" y="353779"/>
                  <a:pt x="0" y="369332"/>
                </a:cubicBezTo>
                <a:cubicBezTo>
                  <a:pt x="-2327" y="199791"/>
                  <a:pt x="7970" y="146325"/>
                  <a:pt x="0" y="0"/>
                </a:cubicBezTo>
                <a:close/>
              </a:path>
            </a:pathLst>
          </a:custGeom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426000527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>
            <a:spAutoFit/>
          </a:bodyPr>
          <a:lstStyle/>
          <a:p>
            <a:r>
              <a:rPr lang="en-US" b="1" dirty="0"/>
              <a:t>https://www.jigsawplanet.com/?rc=play&amp;pid=220580f42ce7</a:t>
            </a:r>
          </a:p>
        </p:txBody>
      </p:sp>
      <p:pic>
        <p:nvPicPr>
          <p:cNvPr id="3074" name="Picture 2" descr="Shared By: Craig Steenstra | Clipart Panda - Free Clipart Images">
            <a:extLst>
              <a:ext uri="{FF2B5EF4-FFF2-40B4-BE49-F238E27FC236}">
                <a16:creationId xmlns:a16="http://schemas.microsoft.com/office/drawing/2014/main" id="{AC1365C9-2C44-40C1-8CAC-A25DDF0A0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529" y="1225075"/>
            <a:ext cx="5884706" cy="4407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ربع نص 3">
            <a:extLst>
              <a:ext uri="{FF2B5EF4-FFF2-40B4-BE49-F238E27FC236}">
                <a16:creationId xmlns:a16="http://schemas.microsoft.com/office/drawing/2014/main" id="{BE7E08DB-3425-4A0A-8C43-4F8D1C5FB9D1}"/>
              </a:ext>
            </a:extLst>
          </p:cNvPr>
          <p:cNvSpPr txBox="1"/>
          <p:nvPr/>
        </p:nvSpPr>
        <p:spPr>
          <a:xfrm>
            <a:off x="8097692" y="667960"/>
            <a:ext cx="3498574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ما معنى الرفق ؟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5" name="مربع نص 4">
            <a:extLst>
              <a:ext uri="{FF2B5EF4-FFF2-40B4-BE49-F238E27FC236}">
                <a16:creationId xmlns:a16="http://schemas.microsoft.com/office/drawing/2014/main" id="{F28D13F4-C9CA-4B9C-B158-CB082FC8EF8B}"/>
              </a:ext>
            </a:extLst>
          </p:cNvPr>
          <p:cNvSpPr txBox="1"/>
          <p:nvPr/>
        </p:nvSpPr>
        <p:spPr>
          <a:xfrm>
            <a:off x="6566145" y="2254669"/>
            <a:ext cx="5288231" cy="212365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400" b="1" dirty="0">
                <a:latin typeface="Algerian" panose="04020705040A02060702" pitchFamily="82" charset="0"/>
                <a:cs typeface="PT Simple Bold Ruled" panose="02010400000000000000" pitchFamily="2" charset="-78"/>
              </a:rPr>
              <a:t>قم يا بطل بتركيب قطع البازل لتتوصل لمفهوم الرفق </a:t>
            </a:r>
            <a:endParaRPr lang="ar-SA" sz="4400" b="1" dirty="0"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235628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04128061-8DA1-4A55-957D-33A9EAAE0852}"/>
              </a:ext>
            </a:extLst>
          </p:cNvPr>
          <p:cNvGrpSpPr/>
          <p:nvPr/>
        </p:nvGrpSpPr>
        <p:grpSpPr>
          <a:xfrm>
            <a:off x="9607827" y="1815548"/>
            <a:ext cx="2584174" cy="2921747"/>
            <a:chOff x="9607827" y="1815548"/>
            <a:chExt cx="2584174" cy="2921747"/>
          </a:xfrm>
        </p:grpSpPr>
        <p:pic>
          <p:nvPicPr>
            <p:cNvPr id="4098" name="Picture 2" descr="فكر جيدا - Photos | Facebook">
              <a:extLst>
                <a:ext uri="{FF2B5EF4-FFF2-40B4-BE49-F238E27FC236}">
                  <a16:creationId xmlns:a16="http://schemas.microsoft.com/office/drawing/2014/main" id="{55CB6C76-ADFE-40EF-8CBE-B6ADB91FC3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clrChange>
                <a:clrFrom>
                  <a:srgbClr val="FBFBFB"/>
                </a:clrFrom>
                <a:clrTo>
                  <a:srgbClr val="FBFBFB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40" t="8448" r="15838" b="13363"/>
            <a:stretch/>
          </p:blipFill>
          <p:spPr bwMode="auto">
            <a:xfrm>
              <a:off x="9607827" y="1815548"/>
              <a:ext cx="2584174" cy="29217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مربع نص 3">
              <a:extLst>
                <a:ext uri="{FF2B5EF4-FFF2-40B4-BE49-F238E27FC236}">
                  <a16:creationId xmlns:a16="http://schemas.microsoft.com/office/drawing/2014/main" id="{7CA31F4E-D97A-4C6F-803E-4CD5043CA44E}"/>
                </a:ext>
              </a:extLst>
            </p:cNvPr>
            <p:cNvSpPr txBox="1"/>
            <p:nvPr/>
          </p:nvSpPr>
          <p:spPr>
            <a:xfrm>
              <a:off x="10071961" y="2258221"/>
              <a:ext cx="1761925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AE" sz="2400" b="1" dirty="0">
                  <a:solidFill>
                    <a:srgbClr val="FF0000"/>
                  </a:solidFill>
                  <a:latin typeface="Algerian" panose="04020705040A02060702" pitchFamily="82" charset="0"/>
                  <a:cs typeface="PT Simple Bold Ruled" panose="02010400000000000000" pitchFamily="2" charset="-78"/>
                </a:rPr>
                <a:t>واستنتج</a:t>
              </a:r>
              <a:endParaRPr lang="ar-SA" sz="2400" b="1" dirty="0">
                <a:solidFill>
                  <a:srgbClr val="FF0000"/>
                </a:solidFill>
                <a:latin typeface="Algerian" panose="04020705040A02060702" pitchFamily="82" charset="0"/>
                <a:cs typeface="PT Simple Bold Ruled" panose="02010400000000000000" pitchFamily="2" charset="-78"/>
              </a:endParaRPr>
            </a:p>
          </p:txBody>
        </p:sp>
      </p:grpSp>
      <p:pic>
        <p:nvPicPr>
          <p:cNvPr id="2" name="Picture 1" descr="Screen Clipping">
            <a:extLst>
              <a:ext uri="{FF2B5EF4-FFF2-40B4-BE49-F238E27FC236}">
                <a16:creationId xmlns:a16="http://schemas.microsoft.com/office/drawing/2014/main" id="{0F2351F4-0E5B-4C47-B952-4C45CBC355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35" t="72659" r="3135"/>
          <a:stretch/>
        </p:blipFill>
        <p:spPr>
          <a:xfrm>
            <a:off x="1881809" y="139862"/>
            <a:ext cx="9740348" cy="16756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" descr="Screen Clipping">
            <a:extLst>
              <a:ext uri="{FF2B5EF4-FFF2-40B4-BE49-F238E27FC236}">
                <a16:creationId xmlns:a16="http://schemas.microsoft.com/office/drawing/2014/main" id="{B720EB1A-3C7E-4398-8464-44D0A78C26A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" t="16121" r="2658" b="2476"/>
          <a:stretch/>
        </p:blipFill>
        <p:spPr>
          <a:xfrm>
            <a:off x="1" y="2068207"/>
            <a:ext cx="9713846" cy="47897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4999A93B-AB32-42F0-A764-08C4CCE8EB4F}"/>
              </a:ext>
            </a:extLst>
          </p:cNvPr>
          <p:cNvSpPr txBox="1"/>
          <p:nvPr/>
        </p:nvSpPr>
        <p:spPr>
          <a:xfrm>
            <a:off x="5718313" y="4275630"/>
            <a:ext cx="309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C00000"/>
                </a:solidFill>
              </a:rPr>
              <a:t>القولُ اللينُ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CDB200BC-829E-4D15-8772-5627A0D49E80}"/>
              </a:ext>
            </a:extLst>
          </p:cNvPr>
          <p:cNvSpPr txBox="1"/>
          <p:nvPr/>
        </p:nvSpPr>
        <p:spPr>
          <a:xfrm>
            <a:off x="1523174" y="4982142"/>
            <a:ext cx="6286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C00000"/>
                </a:solidFill>
              </a:rPr>
              <a:t>حتى يعتبرَفرعونُ ويخافُ الله 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9" name="TextBox 4">
            <a:extLst>
              <a:ext uri="{FF2B5EF4-FFF2-40B4-BE49-F238E27FC236}">
                <a16:creationId xmlns:a16="http://schemas.microsoft.com/office/drawing/2014/main" id="{1AE1410C-1389-4143-A0B8-6AB2225B9AFA}"/>
              </a:ext>
            </a:extLst>
          </p:cNvPr>
          <p:cNvSpPr txBox="1"/>
          <p:nvPr/>
        </p:nvSpPr>
        <p:spPr>
          <a:xfrm>
            <a:off x="4425950" y="5696466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C00000"/>
                </a:solidFill>
              </a:rPr>
              <a:t>البشرُ والتّيسيرُ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10" name="TextBox 5">
            <a:extLst>
              <a:ext uri="{FF2B5EF4-FFF2-40B4-BE49-F238E27FC236}">
                <a16:creationId xmlns:a16="http://schemas.microsoft.com/office/drawing/2014/main" id="{3FBFB233-C61F-46E8-9B93-9D8405B538DA}"/>
              </a:ext>
            </a:extLst>
          </p:cNvPr>
          <p:cNvSpPr txBox="1"/>
          <p:nvPr/>
        </p:nvSpPr>
        <p:spPr>
          <a:xfrm>
            <a:off x="5037483" y="6344690"/>
            <a:ext cx="342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400" b="1" dirty="0">
                <a:solidFill>
                  <a:srgbClr val="C00000"/>
                </a:solidFill>
              </a:rPr>
              <a:t>الرّفقُ واللينُ .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77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5" name="مجموعة 4">
            <a:extLst>
              <a:ext uri="{FF2B5EF4-FFF2-40B4-BE49-F238E27FC236}">
                <a16:creationId xmlns:a16="http://schemas.microsoft.com/office/drawing/2014/main" id="{3659A4B4-2FB3-4671-B302-6C8964232DB3}"/>
              </a:ext>
            </a:extLst>
          </p:cNvPr>
          <p:cNvGrpSpPr/>
          <p:nvPr/>
        </p:nvGrpSpPr>
        <p:grpSpPr>
          <a:xfrm>
            <a:off x="261028" y="309490"/>
            <a:ext cx="7517304" cy="6400798"/>
            <a:chOff x="261028" y="309490"/>
            <a:chExt cx="7517304" cy="6400798"/>
          </a:xfrm>
        </p:grpSpPr>
        <p:pic>
          <p:nvPicPr>
            <p:cNvPr id="14" name="Picture 4" descr="Screen Clipping">
              <a:extLst>
                <a:ext uri="{FF2B5EF4-FFF2-40B4-BE49-F238E27FC236}">
                  <a16:creationId xmlns:a16="http://schemas.microsoft.com/office/drawing/2014/main" id="{6C5A565C-F5FC-4839-9E11-ED53BACBF2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91" t="31630" r="3448"/>
            <a:stretch/>
          </p:blipFill>
          <p:spPr>
            <a:xfrm>
              <a:off x="266184" y="759655"/>
              <a:ext cx="7512148" cy="5950633"/>
            </a:xfrm>
            <a:prstGeom prst="rect">
              <a:avLst/>
            </a:prstGeom>
          </p:spPr>
        </p:pic>
        <p:pic>
          <p:nvPicPr>
            <p:cNvPr id="16" name="Picture 4" descr="Screen Clipping">
              <a:extLst>
                <a:ext uri="{FF2B5EF4-FFF2-40B4-BE49-F238E27FC236}">
                  <a16:creationId xmlns:a16="http://schemas.microsoft.com/office/drawing/2014/main" id="{AB61A35F-6D6A-4ABB-9ACE-C2DF44E521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6" t="15258" r="55637" b="51303"/>
            <a:stretch/>
          </p:blipFill>
          <p:spPr>
            <a:xfrm>
              <a:off x="261028" y="309490"/>
              <a:ext cx="3269963" cy="2250830"/>
            </a:xfrm>
            <a:prstGeom prst="rect">
              <a:avLst/>
            </a:prstGeom>
          </p:spPr>
        </p:pic>
      </p:grpSp>
      <p:pic>
        <p:nvPicPr>
          <p:cNvPr id="18" name="Picture 2" descr="Screen Clipping">
            <a:extLst>
              <a:ext uri="{FF2B5EF4-FFF2-40B4-BE49-F238E27FC236}">
                <a16:creationId xmlns:a16="http://schemas.microsoft.com/office/drawing/2014/main" id="{E84717EE-ECE2-4E12-9062-066CF82B22F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5" t="31043" r="8043" b="54427"/>
          <a:stretch/>
        </p:blipFill>
        <p:spPr>
          <a:xfrm>
            <a:off x="8044516" y="2431959"/>
            <a:ext cx="3684105" cy="756886"/>
          </a:xfrm>
          <a:prstGeom prst="rect">
            <a:avLst/>
          </a:prstGeom>
        </p:spPr>
      </p:pic>
      <p:sp>
        <p:nvSpPr>
          <p:cNvPr id="19" name="مربع نص 18">
            <a:extLst>
              <a:ext uri="{FF2B5EF4-FFF2-40B4-BE49-F238E27FC236}">
                <a16:creationId xmlns:a16="http://schemas.microsoft.com/office/drawing/2014/main" id="{3C4A6E03-4869-4A29-AF85-D4A81AD77CD2}"/>
              </a:ext>
            </a:extLst>
          </p:cNvPr>
          <p:cNvSpPr txBox="1"/>
          <p:nvPr/>
        </p:nvSpPr>
        <p:spPr>
          <a:xfrm>
            <a:off x="7971809" y="1365024"/>
            <a:ext cx="34985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أتلو وأستنبط :</a:t>
            </a:r>
            <a:endParaRPr lang="ar-SA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0A9D5D6-24DC-4153-8712-C435F21E13D4}"/>
              </a:ext>
            </a:extLst>
          </p:cNvPr>
          <p:cNvSpPr txBox="1"/>
          <p:nvPr/>
        </p:nvSpPr>
        <p:spPr>
          <a:xfrm>
            <a:off x="3905374" y="147712"/>
            <a:ext cx="34985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من صور الرفق :</a:t>
            </a:r>
            <a:endParaRPr lang="ar-SA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sp>
        <p:nvSpPr>
          <p:cNvPr id="21" name="TextBox 3">
            <a:extLst>
              <a:ext uri="{FF2B5EF4-FFF2-40B4-BE49-F238E27FC236}">
                <a16:creationId xmlns:a16="http://schemas.microsoft.com/office/drawing/2014/main" id="{6B3A5A25-0A0B-4597-8928-47BA77A7EFA5}"/>
              </a:ext>
            </a:extLst>
          </p:cNvPr>
          <p:cNvSpPr txBox="1"/>
          <p:nvPr/>
        </p:nvSpPr>
        <p:spPr>
          <a:xfrm>
            <a:off x="10071651" y="3088539"/>
            <a:ext cx="19231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الإحسانُ إليهما 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3" name="TextBox 4">
            <a:extLst>
              <a:ext uri="{FF2B5EF4-FFF2-40B4-BE49-F238E27FC236}">
                <a16:creationId xmlns:a16="http://schemas.microsoft.com/office/drawing/2014/main" id="{6B8FDD28-4B01-4A81-B081-70E46771DC48}"/>
              </a:ext>
            </a:extLst>
          </p:cNvPr>
          <p:cNvSpPr txBox="1"/>
          <p:nvPr/>
        </p:nvSpPr>
        <p:spPr>
          <a:xfrm>
            <a:off x="8227737" y="3145936"/>
            <a:ext cx="1646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ar-AE" sz="2800" b="1" dirty="0">
                <a:solidFill>
                  <a:srgbClr val="C00000"/>
                </a:solidFill>
              </a:rPr>
              <a:t>القولُ الحسنُ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B5984C82-ECEE-4902-BB2E-B2E4B81991DE}"/>
              </a:ext>
            </a:extLst>
          </p:cNvPr>
          <p:cNvSpPr txBox="1"/>
          <p:nvPr/>
        </p:nvSpPr>
        <p:spPr>
          <a:xfrm>
            <a:off x="10181120" y="3669156"/>
            <a:ext cx="170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الرّحمةُ بهما</a:t>
            </a:r>
            <a:endParaRPr lang="en-US" sz="2800" b="1" dirty="0">
              <a:solidFill>
                <a:srgbClr val="C00000"/>
              </a:solidFill>
            </a:endParaRP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2D48DF6D-A228-4454-8901-68BF8E0E0699}"/>
              </a:ext>
            </a:extLst>
          </p:cNvPr>
          <p:cNvSpPr txBox="1"/>
          <p:nvPr/>
        </p:nvSpPr>
        <p:spPr>
          <a:xfrm>
            <a:off x="8198989" y="3641212"/>
            <a:ext cx="1704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AE" sz="2800" b="1" dirty="0">
                <a:solidFill>
                  <a:srgbClr val="C00000"/>
                </a:solidFill>
              </a:rPr>
              <a:t>الدّعاءُ لهما.</a:t>
            </a:r>
            <a:endParaRPr lang="en-US" sz="2800" b="1" dirty="0">
              <a:solidFill>
                <a:srgbClr val="C00000"/>
              </a:solidFill>
            </a:endParaRPr>
          </a:p>
        </p:txBody>
      </p:sp>
      <p:cxnSp>
        <p:nvCxnSpPr>
          <p:cNvPr id="7" name="رابط مستقيم 6">
            <a:extLst>
              <a:ext uri="{FF2B5EF4-FFF2-40B4-BE49-F238E27FC236}">
                <a16:creationId xmlns:a16="http://schemas.microsoft.com/office/drawing/2014/main" id="{36469CA1-8C08-4380-8458-FFE1E5566297}"/>
              </a:ext>
            </a:extLst>
          </p:cNvPr>
          <p:cNvCxnSpPr/>
          <p:nvPr/>
        </p:nvCxnSpPr>
        <p:spPr>
          <a:xfrm flipH="1">
            <a:off x="9874455" y="3088539"/>
            <a:ext cx="306665" cy="5232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55C90606-1251-43FF-B856-B68EC214D1B2}"/>
              </a:ext>
            </a:extLst>
          </p:cNvPr>
          <p:cNvCxnSpPr/>
          <p:nvPr/>
        </p:nvCxnSpPr>
        <p:spPr>
          <a:xfrm flipH="1">
            <a:off x="9989245" y="3583815"/>
            <a:ext cx="306665" cy="52322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2100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3" grpId="0"/>
      <p:bldP spid="25" grpId="0"/>
      <p:bldP spid="2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7A08E557-10DB-421A-876E-1AE58F8E07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844703" y="3732560"/>
            <a:ext cx="3352193" cy="3125440"/>
          </a:xfrm>
          <a:custGeom>
            <a:avLst/>
            <a:gdLst>
              <a:gd name="connsiteX0" fmla="*/ 0 w 3352193"/>
              <a:gd name="connsiteY0" fmla="*/ 3125374 h 3125440"/>
              <a:gd name="connsiteX1" fmla="*/ 2579 w 3352193"/>
              <a:gd name="connsiteY1" fmla="*/ 3125440 h 3125440"/>
              <a:gd name="connsiteX2" fmla="*/ 0 w 3352193"/>
              <a:gd name="connsiteY2" fmla="*/ 3125440 h 3125440"/>
              <a:gd name="connsiteX3" fmla="*/ 3352193 w 3352193"/>
              <a:gd name="connsiteY3" fmla="*/ 0 h 3125440"/>
              <a:gd name="connsiteX4" fmla="*/ 3352193 w 3352193"/>
              <a:gd name="connsiteY4" fmla="*/ 3125440 h 3125440"/>
              <a:gd name="connsiteX5" fmla="*/ 2579 w 3352193"/>
              <a:gd name="connsiteY5" fmla="*/ 3125440 h 3125440"/>
              <a:gd name="connsiteX6" fmla="*/ 3348685 w 3352193"/>
              <a:gd name="connsiteY6" fmla="*/ 47035 h 31254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2193" h="3125440">
                <a:moveTo>
                  <a:pt x="0" y="3125374"/>
                </a:moveTo>
                <a:lnTo>
                  <a:pt x="2579" y="3125440"/>
                </a:lnTo>
                <a:lnTo>
                  <a:pt x="0" y="3125440"/>
                </a:lnTo>
                <a:close/>
                <a:moveTo>
                  <a:pt x="3352193" y="0"/>
                </a:moveTo>
                <a:lnTo>
                  <a:pt x="3352193" y="3125440"/>
                </a:lnTo>
                <a:lnTo>
                  <a:pt x="2579" y="3125440"/>
                </a:lnTo>
                <a:cubicBezTo>
                  <a:pt x="1744073" y="3125440"/>
                  <a:pt x="3176441" y="1776129"/>
                  <a:pt x="3348685" y="47035"/>
                </a:cubicBezTo>
                <a:close/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8354E4A1-6024-4D18-89EA-EB7EF53D3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184965AF-C953-45C8-BD68-12F8B58810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56" y="0"/>
            <a:ext cx="12186844" cy="2128964"/>
          </a:xfrm>
          <a:custGeom>
            <a:avLst/>
            <a:gdLst>
              <a:gd name="connsiteX0" fmla="*/ 0 w 12186844"/>
              <a:gd name="connsiteY0" fmla="*/ 0 h 2128964"/>
              <a:gd name="connsiteX1" fmla="*/ 12186844 w 12186844"/>
              <a:gd name="connsiteY1" fmla="*/ 0 h 2128964"/>
              <a:gd name="connsiteX2" fmla="*/ 12186844 w 12186844"/>
              <a:gd name="connsiteY2" fmla="*/ 2128964 h 2128964"/>
              <a:gd name="connsiteX3" fmla="*/ 2247277 w 12186844"/>
              <a:gd name="connsiteY3" fmla="*/ 2128964 h 2128964"/>
              <a:gd name="connsiteX4" fmla="*/ 2326545 w 12186844"/>
              <a:gd name="connsiteY4" fmla="*/ 2125211 h 2128964"/>
              <a:gd name="connsiteX5" fmla="*/ 2191729 w 12186844"/>
              <a:gd name="connsiteY5" fmla="*/ 2118828 h 2128964"/>
              <a:gd name="connsiteX6" fmla="*/ 66975 w 12186844"/>
              <a:gd name="connsiteY6" fmla="*/ 349781 h 2128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86844" h="2128964">
                <a:moveTo>
                  <a:pt x="0" y="0"/>
                </a:moveTo>
                <a:lnTo>
                  <a:pt x="12186844" y="0"/>
                </a:lnTo>
                <a:lnTo>
                  <a:pt x="12186844" y="2128964"/>
                </a:lnTo>
                <a:lnTo>
                  <a:pt x="2247277" y="2128964"/>
                </a:lnTo>
                <a:lnTo>
                  <a:pt x="2326545" y="2125211"/>
                </a:lnTo>
                <a:lnTo>
                  <a:pt x="2191729" y="2118828"/>
                </a:lnTo>
                <a:cubicBezTo>
                  <a:pt x="1174891" y="2022044"/>
                  <a:pt x="338983" y="1304706"/>
                  <a:pt x="66975" y="34978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2DECE677-C1FD-4829-8D4A-3C19A04A36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833672" y="0"/>
            <a:ext cx="2353172" cy="2431959"/>
          </a:xfrm>
          <a:custGeom>
            <a:avLst/>
            <a:gdLst>
              <a:gd name="connsiteX0" fmla="*/ 0 w 2353172"/>
              <a:gd name="connsiteY0" fmla="*/ 0 h 2431959"/>
              <a:gd name="connsiteX1" fmla="*/ 2353172 w 2353172"/>
              <a:gd name="connsiteY1" fmla="*/ 0 h 2431959"/>
              <a:gd name="connsiteX2" fmla="*/ 2353172 w 2353172"/>
              <a:gd name="connsiteY2" fmla="*/ 2431959 h 2431959"/>
              <a:gd name="connsiteX3" fmla="*/ 2352312 w 2353172"/>
              <a:gd name="connsiteY3" fmla="*/ 2431959 h 2431959"/>
              <a:gd name="connsiteX4" fmla="*/ 2340504 w 2353172"/>
              <a:gd name="connsiteY4" fmla="*/ 2198113 h 2431959"/>
              <a:gd name="connsiteX5" fmla="*/ 134816 w 2353172"/>
              <a:gd name="connsiteY5" fmla="*/ 6383 h 24319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53172" h="2431959">
                <a:moveTo>
                  <a:pt x="0" y="0"/>
                </a:moveTo>
                <a:lnTo>
                  <a:pt x="2353172" y="0"/>
                </a:lnTo>
                <a:lnTo>
                  <a:pt x="2353172" y="2431959"/>
                </a:lnTo>
                <a:lnTo>
                  <a:pt x="2352312" y="2431959"/>
                </a:lnTo>
                <a:lnTo>
                  <a:pt x="2340504" y="2198113"/>
                </a:lnTo>
                <a:cubicBezTo>
                  <a:pt x="2222700" y="1038123"/>
                  <a:pt x="1296917" y="116993"/>
                  <a:pt x="134816" y="6383"/>
                </a:cubicBezTo>
                <a:close/>
              </a:path>
            </a:pathLst>
          </a:custGeom>
          <a:solidFill>
            <a:schemeClr val="accent2">
              <a:lumMod val="75000"/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F0A9D5D6-24DC-4153-8712-C435F21E13D4}"/>
              </a:ext>
            </a:extLst>
          </p:cNvPr>
          <p:cNvSpPr txBox="1"/>
          <p:nvPr/>
        </p:nvSpPr>
        <p:spPr>
          <a:xfrm>
            <a:off x="9086974" y="187468"/>
            <a:ext cx="349857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2800" b="1" dirty="0">
                <a:solidFill>
                  <a:schemeClr val="bg1"/>
                </a:solidFill>
                <a:latin typeface="Algerian" panose="04020705040A02060702" pitchFamily="82" charset="0"/>
                <a:cs typeface="PT Simple Bold Ruled" panose="02010400000000000000" pitchFamily="2" charset="-78"/>
              </a:rPr>
              <a:t>من صور الرفق :</a:t>
            </a:r>
            <a:endParaRPr lang="ar-SA" sz="2800" b="1" dirty="0">
              <a:solidFill>
                <a:schemeClr val="bg1"/>
              </a:solidFill>
              <a:latin typeface="Algerian" panose="04020705040A02060702" pitchFamily="82" charset="0"/>
              <a:cs typeface="PT Simple Bold Ruled" panose="02010400000000000000" pitchFamily="2" charset="-78"/>
            </a:endParaRPr>
          </a:p>
        </p:txBody>
      </p:sp>
      <p:pic>
        <p:nvPicPr>
          <p:cNvPr id="30" name="Picture 2" descr="Screen Clipping">
            <a:extLst>
              <a:ext uri="{FF2B5EF4-FFF2-40B4-BE49-F238E27FC236}">
                <a16:creationId xmlns:a16="http://schemas.microsoft.com/office/drawing/2014/main" id="{ED58BFDC-DB30-443E-B448-7C62C91B846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9" r="1566" b="50000"/>
          <a:stretch/>
        </p:blipFill>
        <p:spPr>
          <a:xfrm>
            <a:off x="488493" y="411617"/>
            <a:ext cx="8356210" cy="2536521"/>
          </a:xfrm>
          <a:prstGeom prst="rect">
            <a:avLst/>
          </a:prstGeom>
        </p:spPr>
      </p:pic>
      <p:pic>
        <p:nvPicPr>
          <p:cNvPr id="31" name="Picture 3" descr="Screen Clipping">
            <a:extLst>
              <a:ext uri="{FF2B5EF4-FFF2-40B4-BE49-F238E27FC236}">
                <a16:creationId xmlns:a16="http://schemas.microsoft.com/office/drawing/2014/main" id="{84B4B322-C6C2-42E3-825B-B08511CFE2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4" t="6081" r="2792" b="1456"/>
          <a:stretch/>
        </p:blipFill>
        <p:spPr>
          <a:xfrm>
            <a:off x="2771335" y="3253749"/>
            <a:ext cx="8869192" cy="34355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13347122"/>
      </p:ext>
    </p:extLst>
  </p:cSld>
  <p:clrMapOvr>
    <a:masterClrMapping/>
  </p:clrMapOvr>
</p:sld>
</file>

<file path=ppt/theme/theme1.xml><?xml version="1.0" encoding="utf-8"?>
<a:theme xmlns:a="http://schemas.openxmlformats.org/drawingml/2006/main" name="ModOverlayVTI">
  <a:themeElements>
    <a:clrScheme name="Custom 50">
      <a:dk1>
        <a:sysClr val="windowText" lastClr="000000"/>
      </a:dk1>
      <a:lt1>
        <a:srgbClr val="F4F2EC"/>
      </a:lt1>
      <a:dk2>
        <a:srgbClr val="09283F"/>
      </a:dk2>
      <a:lt2>
        <a:srgbClr val="FFFFFF"/>
      </a:lt2>
      <a:accent1>
        <a:srgbClr val="3C9A8F"/>
      </a:accent1>
      <a:accent2>
        <a:srgbClr val="18818C"/>
      </a:accent2>
      <a:accent3>
        <a:srgbClr val="800A2F"/>
      </a:accent3>
      <a:accent4>
        <a:srgbClr val="F6635C"/>
      </a:accent4>
      <a:accent5>
        <a:srgbClr val="F48E7C"/>
      </a:accent5>
      <a:accent6>
        <a:srgbClr val="DA9D16"/>
      </a:accent6>
      <a:hlink>
        <a:srgbClr val="ED621D"/>
      </a:hlink>
      <a:folHlink>
        <a:srgbClr val="A18A6D"/>
      </a:folHlink>
    </a:clrScheme>
    <a:fontScheme name="Elephant Arial Nova Light">
      <a:majorFont>
        <a:latin typeface="Sakkal Majalla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odOverlayVTI" id="{85202D65-63D3-4793-A090-FA8DF18DC0BE}" vid="{91924FCD-E846-48AE-B233-F25A78D18B8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417</TotalTime>
  <Words>170</Words>
  <Application>Microsoft Office PowerPoint</Application>
  <PresentationFormat>شاشة عريضة</PresentationFormat>
  <Paragraphs>62</Paragraphs>
  <Slides>15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15</vt:i4>
      </vt:variant>
    </vt:vector>
  </HeadingPairs>
  <TitlesOfParts>
    <vt:vector size="22" baseType="lpstr">
      <vt:lpstr>Algerian</vt:lpstr>
      <vt:lpstr>Arial</vt:lpstr>
      <vt:lpstr>Calibri</vt:lpstr>
      <vt:lpstr>Sakkal Majalla</vt:lpstr>
      <vt:lpstr>Segoe UI</vt:lpstr>
      <vt:lpstr>SHAGARA v2</vt:lpstr>
      <vt:lpstr>ModOverlayVTI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فاطمة سعيد بن طوق</dc:creator>
  <cp:lastModifiedBy>fatma saeed obaid bin    touq</cp:lastModifiedBy>
  <cp:revision>18</cp:revision>
  <dcterms:created xsi:type="dcterms:W3CDTF">2021-02-27T12:58:40Z</dcterms:created>
  <dcterms:modified xsi:type="dcterms:W3CDTF">2021-11-30T09:36:54Z</dcterms:modified>
</cp:coreProperties>
</file>